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Nunito"/>
      <p:regular r:id="rId44"/>
      <p:bold r:id="rId45"/>
      <p:italic r:id="rId46"/>
      <p:boldItalic r:id="rId47"/>
    </p:embeddedFont>
    <p:embeddedFont>
      <p:font typeface="Maven Pro"/>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93559F-49AB-4F69-B166-B2895F10B5FA}">
  <a:tblStyle styleId="{6893559F-49AB-4F69-B166-B2895F10B5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Nunito-regular.fntdata"/><Relationship Id="rId43" Type="http://schemas.openxmlformats.org/officeDocument/2006/relationships/slide" Target="slides/slide37.xml"/><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avenPro-regular.fntdata"/><Relationship Id="rId47" Type="http://schemas.openxmlformats.org/officeDocument/2006/relationships/font" Target="fonts/Nunito-boldItalic.fntdata"/><Relationship Id="rId49" Type="http://schemas.openxmlformats.org/officeDocument/2006/relationships/font" Target="fonts/Maven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dc180b233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dc180b233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dc18ecffd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dc18ecffd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dc18ecffd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dc18ecffd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dc18ecffd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dc18ecffd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c18ecffd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dc18ecffd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dc18ecffd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dc18ecffd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c378477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dc378477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c18ecffd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dc18ecffd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dc18ecffd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dc18ecffd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dc18ecffd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dc18ecffd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c7d4f257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dc7d4f257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dc18ecffd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dc18ecffd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dc3784779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dc3784779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dc3784779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dc378477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dc3784779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dc3784779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dc3784779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dc3784779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dc7d4f257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dc7d4f257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dc7d4f25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dc7d4f25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dc7d4f257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dc7d4f257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dc7d4f257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dc7d4f257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715ffa612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715ffa612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c7d4f257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dc7d4f257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715ffa61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715ffa61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715ffa61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715ffa61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dd5df842a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dd5df842a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dd5df842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dd5df842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dd5df842a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dd5df842a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dd5df842a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dd5df842a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dd5df842a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dd5df842a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dd5df842a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dd5df842a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dbe6544286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dbe6544286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be42e323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be42e323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be42e323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dbe42e323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dc0a1430e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dc0a1430e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dc0a1430e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dc0a1430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c0a1430e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c0a1430e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5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497450" y="573650"/>
            <a:ext cx="6149100" cy="1648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4488">
                <a:solidFill>
                  <a:schemeClr val="dk2"/>
                </a:solidFill>
              </a:rPr>
              <a:t>Generative Adversarial </a:t>
            </a:r>
            <a:endParaRPr sz="4488">
              <a:solidFill>
                <a:schemeClr val="dk2"/>
              </a:solidFill>
            </a:endParaRPr>
          </a:p>
          <a:p>
            <a:pPr indent="457200" lvl="0" marL="1371600" rtl="0" algn="l">
              <a:spcBef>
                <a:spcPts val="0"/>
              </a:spcBef>
              <a:spcAft>
                <a:spcPts val="0"/>
              </a:spcAft>
              <a:buClr>
                <a:schemeClr val="dk1"/>
              </a:buClr>
              <a:buSzPts val="990"/>
              <a:buFont typeface="Arial"/>
              <a:buNone/>
            </a:pPr>
            <a:r>
              <a:rPr lang="en" sz="4488">
                <a:solidFill>
                  <a:schemeClr val="dk2"/>
                </a:solidFill>
              </a:rPr>
              <a:t>Networks</a:t>
            </a:r>
            <a:endParaRPr sz="3488">
              <a:solidFill>
                <a:schemeClr val="dk2"/>
              </a:solidFill>
            </a:endParaRPr>
          </a:p>
          <a:p>
            <a:pPr indent="0" lvl="0" marL="0" rtl="0" algn="l">
              <a:spcBef>
                <a:spcPts val="0"/>
              </a:spcBef>
              <a:spcAft>
                <a:spcPts val="0"/>
              </a:spcAft>
              <a:buNone/>
            </a:pPr>
            <a:r>
              <a:t/>
            </a:r>
            <a:endParaRPr/>
          </a:p>
        </p:txBody>
      </p:sp>
      <p:sp>
        <p:nvSpPr>
          <p:cNvPr id="278" name="Google Shape;278;p13"/>
          <p:cNvSpPr txBox="1"/>
          <p:nvPr>
            <p:ph idx="1" type="subTitle"/>
          </p:nvPr>
        </p:nvSpPr>
        <p:spPr>
          <a:xfrm>
            <a:off x="6843200" y="4298750"/>
            <a:ext cx="2274600" cy="60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Pham Trinh Duc</a:t>
            </a:r>
            <a:endParaRPr>
              <a:solidFill>
                <a:schemeClr val="dk2"/>
              </a:solidFill>
            </a:endParaRPr>
          </a:p>
        </p:txBody>
      </p:sp>
      <p:graphicFrame>
        <p:nvGraphicFramePr>
          <p:cNvPr id="279" name="Google Shape;279;p13"/>
          <p:cNvGraphicFramePr/>
          <p:nvPr/>
        </p:nvGraphicFramePr>
        <p:xfrm>
          <a:off x="952500" y="2309575"/>
          <a:ext cx="3000000" cy="3000000"/>
        </p:xfrm>
        <a:graphic>
          <a:graphicData uri="http://schemas.openxmlformats.org/drawingml/2006/table">
            <a:tbl>
              <a:tblPr>
                <a:noFill/>
                <a:tableStyleId>{6893559F-49AB-4F69-B166-B2895F10B5FA}</a:tableStyleId>
              </a:tblPr>
              <a:tblGrid>
                <a:gridCol w="7239000"/>
              </a:tblGrid>
              <a:tr h="381000">
                <a:tc>
                  <a:txBody>
                    <a:bodyPr/>
                    <a:lstStyle/>
                    <a:p>
                      <a:pPr indent="-323850" lvl="0" marL="457200" rtl="0" algn="l">
                        <a:spcBef>
                          <a:spcPts val="0"/>
                        </a:spcBef>
                        <a:spcAft>
                          <a:spcPts val="0"/>
                        </a:spcAft>
                        <a:buSzPts val="1500"/>
                        <a:buChar char="●"/>
                      </a:pPr>
                      <a:r>
                        <a:rPr lang="en" sz="1500"/>
                        <a:t>GAN/DCGAN</a:t>
                      </a:r>
                      <a:endParaRPr sz="1500">
                        <a:solidFill>
                          <a:schemeClr val="dk2"/>
                        </a:solidFill>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9900"/>
                    </a:solidFill>
                  </a:tcPr>
                </a:tc>
              </a:tr>
              <a:tr h="381000">
                <a:tc>
                  <a:txBody>
                    <a:bodyPr/>
                    <a:lstStyle/>
                    <a:p>
                      <a:pPr indent="-317500" lvl="0" marL="457200" rtl="0" algn="l">
                        <a:spcBef>
                          <a:spcPts val="0"/>
                        </a:spcBef>
                        <a:spcAft>
                          <a:spcPts val="0"/>
                        </a:spcAft>
                        <a:buSzPts val="1400"/>
                        <a:buChar char="●"/>
                      </a:pPr>
                      <a:r>
                        <a:rPr lang="en"/>
                        <a:t>Conditional GAN</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4"/>
                    </a:solidFill>
                  </a:tcPr>
                </a:tc>
              </a:tr>
              <a:tr h="328125">
                <a:tc>
                  <a:txBody>
                    <a:bodyPr/>
                    <a:lstStyle/>
                    <a:p>
                      <a:pPr indent="-317500" lvl="0" marL="457200" rtl="0" algn="l">
                        <a:spcBef>
                          <a:spcPts val="0"/>
                        </a:spcBef>
                        <a:spcAft>
                          <a:spcPts val="0"/>
                        </a:spcAft>
                        <a:buSzPts val="1400"/>
                        <a:buChar char="●"/>
                      </a:pPr>
                      <a:r>
                        <a:rPr lang="en"/>
                        <a:t>PatchGAN &amp; P</a:t>
                      </a:r>
                      <a:r>
                        <a:rPr lang="en"/>
                        <a:t>ix</a:t>
                      </a:r>
                      <a:r>
                        <a:rPr lang="en"/>
                        <a:t>2P</a:t>
                      </a:r>
                      <a:r>
                        <a:rPr lang="en"/>
                        <a:t>ix</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9900"/>
                    </a:solidFill>
                  </a:tcPr>
                </a:tc>
              </a:tr>
              <a:tr h="381000">
                <a:tc>
                  <a:txBody>
                    <a:bodyPr/>
                    <a:lstStyle/>
                    <a:p>
                      <a:pPr indent="-317500" lvl="0" marL="457200" rtl="0" algn="l">
                        <a:spcBef>
                          <a:spcPts val="0"/>
                        </a:spcBef>
                        <a:spcAft>
                          <a:spcPts val="0"/>
                        </a:spcAft>
                        <a:buSzPts val="1400"/>
                        <a:buChar char="●"/>
                      </a:pPr>
                      <a:r>
                        <a:rPr lang="en"/>
                        <a:t>CycleGAN</a:t>
                      </a:r>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2"/>
          <p:cNvSpPr txBox="1"/>
          <p:nvPr>
            <p:ph type="ctrTitle"/>
          </p:nvPr>
        </p:nvSpPr>
        <p:spPr>
          <a:xfrm>
            <a:off x="861250" y="524450"/>
            <a:ext cx="2295300" cy="572400"/>
          </a:xfrm>
          <a:prstGeom prst="rect">
            <a:avLst/>
          </a:prstGeom>
        </p:spPr>
        <p:txBody>
          <a:bodyPr anchorCtr="0" anchor="ctr" bIns="91425" lIns="91425" spcFirstLastPara="1" rIns="91425" wrap="square" tIns="91425">
            <a:normAutofit fontScale="90000"/>
          </a:bodyPr>
          <a:lstStyle/>
          <a:p>
            <a:pPr indent="0" lvl="0" marL="1371600" rtl="0" algn="l">
              <a:spcBef>
                <a:spcPts val="0"/>
              </a:spcBef>
              <a:spcAft>
                <a:spcPts val="0"/>
              </a:spcAft>
              <a:buNone/>
            </a:pPr>
            <a:r>
              <a:t/>
            </a:r>
            <a:endParaRPr sz="2788">
              <a:solidFill>
                <a:schemeClr val="dk2"/>
              </a:solidFill>
            </a:endParaRPr>
          </a:p>
          <a:p>
            <a:pPr indent="-364490" lvl="0" marL="457200" rtl="0" algn="l">
              <a:spcBef>
                <a:spcPts val="0"/>
              </a:spcBef>
              <a:spcAft>
                <a:spcPts val="0"/>
              </a:spcAft>
              <a:buSzPct val="100000"/>
              <a:buChar char="❖"/>
            </a:pPr>
            <a:r>
              <a:rPr lang="en" sz="2377"/>
              <a:t>Generator</a:t>
            </a:r>
            <a:endParaRPr sz="1933"/>
          </a:p>
        </p:txBody>
      </p:sp>
      <p:sp>
        <p:nvSpPr>
          <p:cNvPr id="371" name="Google Shape;371;p22"/>
          <p:cNvSpPr txBox="1"/>
          <p:nvPr/>
        </p:nvSpPr>
        <p:spPr>
          <a:xfrm>
            <a:off x="861250" y="1376575"/>
            <a:ext cx="763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Code demo </a:t>
            </a:r>
            <a:r>
              <a:rPr lang="en" sz="1300">
                <a:solidFill>
                  <a:schemeClr val="dk2"/>
                </a:solidFill>
                <a:latin typeface="Nunito"/>
                <a:ea typeface="Nunito"/>
                <a:cs typeface="Nunito"/>
                <a:sym typeface="Nunito"/>
              </a:rPr>
              <a:t>cho hàm loss của Generator.</a:t>
            </a:r>
            <a:endParaRPr sz="1300">
              <a:solidFill>
                <a:schemeClr val="dk2"/>
              </a:solidFill>
              <a:latin typeface="Nunito"/>
              <a:ea typeface="Nunito"/>
              <a:cs typeface="Nunito"/>
              <a:sym typeface="Nunito"/>
            </a:endParaRPr>
          </a:p>
        </p:txBody>
      </p:sp>
      <p:sp>
        <p:nvSpPr>
          <p:cNvPr id="372" name="Google Shape;372;p22"/>
          <p:cNvSpPr/>
          <p:nvPr/>
        </p:nvSpPr>
        <p:spPr>
          <a:xfrm>
            <a:off x="873850" y="2235888"/>
            <a:ext cx="1362300" cy="67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Random Samples z</a:t>
            </a:r>
            <a:endParaRPr>
              <a:latin typeface="Nunito"/>
              <a:ea typeface="Nunito"/>
              <a:cs typeface="Nunito"/>
              <a:sym typeface="Nunito"/>
            </a:endParaRPr>
          </a:p>
        </p:txBody>
      </p:sp>
      <p:sp>
        <p:nvSpPr>
          <p:cNvPr id="373" name="Google Shape;373;p22"/>
          <p:cNvSpPr/>
          <p:nvPr/>
        </p:nvSpPr>
        <p:spPr>
          <a:xfrm>
            <a:off x="873850" y="3295200"/>
            <a:ext cx="1362300" cy="673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Generator Network G</a:t>
            </a:r>
            <a:endParaRPr>
              <a:latin typeface="Nunito"/>
              <a:ea typeface="Nunito"/>
              <a:cs typeface="Nunito"/>
              <a:sym typeface="Nunito"/>
            </a:endParaRPr>
          </a:p>
        </p:txBody>
      </p:sp>
      <p:sp>
        <p:nvSpPr>
          <p:cNvPr id="374" name="Google Shape;374;p22"/>
          <p:cNvSpPr/>
          <p:nvPr/>
        </p:nvSpPr>
        <p:spPr>
          <a:xfrm>
            <a:off x="873850" y="4354500"/>
            <a:ext cx="1362300" cy="615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Generated Data</a:t>
            </a:r>
            <a:endParaRPr>
              <a:latin typeface="Nunito"/>
              <a:ea typeface="Nunito"/>
              <a:cs typeface="Nunito"/>
              <a:sym typeface="Nunito"/>
            </a:endParaRPr>
          </a:p>
        </p:txBody>
      </p:sp>
      <p:cxnSp>
        <p:nvCxnSpPr>
          <p:cNvPr id="375" name="Google Shape;375;p22"/>
          <p:cNvCxnSpPr>
            <a:stCxn id="373" idx="2"/>
            <a:endCxn id="374" idx="0"/>
          </p:cNvCxnSpPr>
          <p:nvPr/>
        </p:nvCxnSpPr>
        <p:spPr>
          <a:xfrm>
            <a:off x="1555000" y="3968400"/>
            <a:ext cx="0" cy="3861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22"/>
          <p:cNvCxnSpPr>
            <a:stCxn id="372" idx="2"/>
            <a:endCxn id="373" idx="0"/>
          </p:cNvCxnSpPr>
          <p:nvPr/>
        </p:nvCxnSpPr>
        <p:spPr>
          <a:xfrm>
            <a:off x="1555000" y="2909088"/>
            <a:ext cx="0" cy="386100"/>
          </a:xfrm>
          <a:prstGeom prst="straightConnector1">
            <a:avLst/>
          </a:prstGeom>
          <a:noFill/>
          <a:ln cap="flat" cmpd="sng" w="9525">
            <a:solidFill>
              <a:schemeClr val="dk2"/>
            </a:solidFill>
            <a:prstDash val="solid"/>
            <a:round/>
            <a:headEnd len="med" w="med" type="none"/>
            <a:tailEnd len="med" w="med" type="triangle"/>
          </a:ln>
        </p:spPr>
      </p:cxnSp>
      <p:pic>
        <p:nvPicPr>
          <p:cNvPr id="377" name="Google Shape;377;p22"/>
          <p:cNvPicPr preferRelativeResize="0"/>
          <p:nvPr/>
        </p:nvPicPr>
        <p:blipFill>
          <a:blip r:embed="rId3">
            <a:alphaModFix/>
          </a:blip>
          <a:stretch>
            <a:fillRect/>
          </a:stretch>
        </p:blipFill>
        <p:spPr>
          <a:xfrm>
            <a:off x="2576600" y="2926675"/>
            <a:ext cx="5915751" cy="1270318"/>
          </a:xfrm>
          <a:prstGeom prst="rect">
            <a:avLst/>
          </a:prstGeom>
          <a:noFill/>
          <a:ln>
            <a:noFill/>
          </a:ln>
        </p:spPr>
      </p:pic>
      <p:sp>
        <p:nvSpPr>
          <p:cNvPr id="378" name="Google Shape;378;p22"/>
          <p:cNvSpPr txBox="1"/>
          <p:nvPr/>
        </p:nvSpPr>
        <p:spPr>
          <a:xfrm>
            <a:off x="2576600" y="2275200"/>
            <a:ext cx="17598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L(z) = −log(D(G(z)))</a:t>
            </a:r>
            <a:endParaRPr sz="1300">
              <a:solidFill>
                <a:schemeClr val="dk2"/>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3"/>
          <p:cNvSpPr txBox="1"/>
          <p:nvPr>
            <p:ph type="ctrTitle"/>
          </p:nvPr>
        </p:nvSpPr>
        <p:spPr>
          <a:xfrm>
            <a:off x="861250" y="524450"/>
            <a:ext cx="26100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Discriminator</a:t>
            </a:r>
            <a:endParaRPr sz="1933"/>
          </a:p>
        </p:txBody>
      </p:sp>
      <p:sp>
        <p:nvSpPr>
          <p:cNvPr id="384" name="Google Shape;384;p23"/>
          <p:cNvSpPr txBox="1"/>
          <p:nvPr/>
        </p:nvSpPr>
        <p:spPr>
          <a:xfrm>
            <a:off x="861250" y="1376575"/>
            <a:ext cx="7631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Discriminator nhận input là dữ liệu từ Generator, sau đó Flatten, đưa qua các lớp MLP và cuối cùng đưa qua lớp Sigmoid để phân loại.</a:t>
            </a:r>
            <a:endParaRPr sz="1300">
              <a:solidFill>
                <a:schemeClr val="dk2"/>
              </a:solidFill>
              <a:latin typeface="Nunito"/>
              <a:ea typeface="Nunito"/>
              <a:cs typeface="Nunito"/>
              <a:sym typeface="Nunito"/>
            </a:endParaRPr>
          </a:p>
        </p:txBody>
      </p:sp>
      <p:pic>
        <p:nvPicPr>
          <p:cNvPr id="385" name="Google Shape;385;p23"/>
          <p:cNvPicPr preferRelativeResize="0"/>
          <p:nvPr/>
        </p:nvPicPr>
        <p:blipFill>
          <a:blip r:embed="rId3">
            <a:alphaModFix/>
          </a:blip>
          <a:stretch>
            <a:fillRect/>
          </a:stretch>
        </p:blipFill>
        <p:spPr>
          <a:xfrm>
            <a:off x="4332125" y="2296250"/>
            <a:ext cx="4267201" cy="1882368"/>
          </a:xfrm>
          <a:prstGeom prst="rect">
            <a:avLst/>
          </a:prstGeom>
          <a:noFill/>
          <a:ln>
            <a:noFill/>
          </a:ln>
        </p:spPr>
      </p:pic>
      <p:sp>
        <p:nvSpPr>
          <p:cNvPr id="386" name="Google Shape;386;p23"/>
          <p:cNvSpPr/>
          <p:nvPr/>
        </p:nvSpPr>
        <p:spPr>
          <a:xfrm>
            <a:off x="861250" y="2518250"/>
            <a:ext cx="10695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Data</a:t>
            </a:r>
            <a:endParaRPr>
              <a:latin typeface="Nunito"/>
              <a:ea typeface="Nunito"/>
              <a:cs typeface="Nunito"/>
              <a:sym typeface="Nunito"/>
            </a:endParaRPr>
          </a:p>
        </p:txBody>
      </p:sp>
      <p:sp>
        <p:nvSpPr>
          <p:cNvPr id="387" name="Google Shape;387;p23"/>
          <p:cNvSpPr/>
          <p:nvPr/>
        </p:nvSpPr>
        <p:spPr>
          <a:xfrm>
            <a:off x="2333500" y="2518250"/>
            <a:ext cx="1400700" cy="5250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Discriminator</a:t>
            </a:r>
            <a:endParaRPr>
              <a:latin typeface="Nunito"/>
              <a:ea typeface="Nunito"/>
              <a:cs typeface="Nunito"/>
              <a:sym typeface="Nunito"/>
            </a:endParaRPr>
          </a:p>
        </p:txBody>
      </p:sp>
      <p:sp>
        <p:nvSpPr>
          <p:cNvPr id="388" name="Google Shape;388;p23"/>
          <p:cNvSpPr/>
          <p:nvPr/>
        </p:nvSpPr>
        <p:spPr>
          <a:xfrm>
            <a:off x="2000875" y="2702900"/>
            <a:ext cx="262500" cy="15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89" name="Google Shape;389;p23"/>
          <p:cNvSpPr/>
          <p:nvPr/>
        </p:nvSpPr>
        <p:spPr>
          <a:xfrm>
            <a:off x="2946400" y="3101375"/>
            <a:ext cx="174900" cy="272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90" name="Google Shape;390;p23"/>
          <p:cNvSpPr/>
          <p:nvPr/>
        </p:nvSpPr>
        <p:spPr>
          <a:xfrm>
            <a:off x="2902600" y="3548275"/>
            <a:ext cx="262500" cy="27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91" name="Google Shape;391;p23"/>
          <p:cNvSpPr txBox="1"/>
          <p:nvPr/>
        </p:nvSpPr>
        <p:spPr>
          <a:xfrm>
            <a:off x="2450200" y="3995175"/>
            <a:ext cx="11673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y = 0     y = 1</a:t>
            </a:r>
            <a:endParaRPr sz="1300">
              <a:solidFill>
                <a:schemeClr val="dk2"/>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4"/>
          <p:cNvSpPr txBox="1"/>
          <p:nvPr>
            <p:ph type="ctrTitle"/>
          </p:nvPr>
        </p:nvSpPr>
        <p:spPr>
          <a:xfrm>
            <a:off x="861250" y="524450"/>
            <a:ext cx="26100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Discriminator</a:t>
            </a:r>
            <a:endParaRPr sz="1933"/>
          </a:p>
        </p:txBody>
      </p:sp>
      <p:sp>
        <p:nvSpPr>
          <p:cNvPr id="397" name="Google Shape;397;p24"/>
          <p:cNvSpPr txBox="1"/>
          <p:nvPr/>
        </p:nvSpPr>
        <p:spPr>
          <a:xfrm>
            <a:off x="861250" y="1376575"/>
            <a:ext cx="763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Code demo Discriminator.</a:t>
            </a:r>
            <a:endParaRPr sz="1300">
              <a:solidFill>
                <a:schemeClr val="dk2"/>
              </a:solidFill>
              <a:latin typeface="Nunito"/>
              <a:ea typeface="Nunito"/>
              <a:cs typeface="Nunito"/>
              <a:sym typeface="Nunito"/>
            </a:endParaRPr>
          </a:p>
        </p:txBody>
      </p:sp>
      <p:sp>
        <p:nvSpPr>
          <p:cNvPr id="398" name="Google Shape;398;p24"/>
          <p:cNvSpPr/>
          <p:nvPr/>
        </p:nvSpPr>
        <p:spPr>
          <a:xfrm>
            <a:off x="861250" y="2518250"/>
            <a:ext cx="10695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Data</a:t>
            </a:r>
            <a:endParaRPr>
              <a:latin typeface="Nunito"/>
              <a:ea typeface="Nunito"/>
              <a:cs typeface="Nunito"/>
              <a:sym typeface="Nunito"/>
            </a:endParaRPr>
          </a:p>
        </p:txBody>
      </p:sp>
      <p:sp>
        <p:nvSpPr>
          <p:cNvPr id="399" name="Google Shape;399;p24"/>
          <p:cNvSpPr/>
          <p:nvPr/>
        </p:nvSpPr>
        <p:spPr>
          <a:xfrm>
            <a:off x="2333500" y="2518250"/>
            <a:ext cx="1400700" cy="5250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Discriminator</a:t>
            </a:r>
            <a:endParaRPr>
              <a:latin typeface="Nunito"/>
              <a:ea typeface="Nunito"/>
              <a:cs typeface="Nunito"/>
              <a:sym typeface="Nunito"/>
            </a:endParaRPr>
          </a:p>
        </p:txBody>
      </p:sp>
      <p:sp>
        <p:nvSpPr>
          <p:cNvPr id="400" name="Google Shape;400;p24"/>
          <p:cNvSpPr/>
          <p:nvPr/>
        </p:nvSpPr>
        <p:spPr>
          <a:xfrm>
            <a:off x="2000875" y="2702900"/>
            <a:ext cx="262500" cy="15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01" name="Google Shape;401;p24"/>
          <p:cNvSpPr/>
          <p:nvPr/>
        </p:nvSpPr>
        <p:spPr>
          <a:xfrm>
            <a:off x="2946400" y="3101375"/>
            <a:ext cx="174900" cy="272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02" name="Google Shape;402;p24"/>
          <p:cNvSpPr/>
          <p:nvPr/>
        </p:nvSpPr>
        <p:spPr>
          <a:xfrm>
            <a:off x="2902600" y="3548275"/>
            <a:ext cx="262500" cy="27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03" name="Google Shape;403;p24"/>
          <p:cNvSpPr txBox="1"/>
          <p:nvPr/>
        </p:nvSpPr>
        <p:spPr>
          <a:xfrm>
            <a:off x="2450200" y="3995175"/>
            <a:ext cx="11673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y = 0     y = 1</a:t>
            </a:r>
            <a:endParaRPr sz="1300">
              <a:solidFill>
                <a:schemeClr val="dk2"/>
              </a:solidFill>
              <a:latin typeface="Nunito"/>
              <a:ea typeface="Nunito"/>
              <a:cs typeface="Nunito"/>
              <a:sym typeface="Nunito"/>
            </a:endParaRPr>
          </a:p>
        </p:txBody>
      </p:sp>
      <p:pic>
        <p:nvPicPr>
          <p:cNvPr id="404" name="Google Shape;404;p24"/>
          <p:cNvPicPr preferRelativeResize="0"/>
          <p:nvPr/>
        </p:nvPicPr>
        <p:blipFill>
          <a:blip r:embed="rId3">
            <a:alphaModFix/>
          </a:blip>
          <a:stretch>
            <a:fillRect/>
          </a:stretch>
        </p:blipFill>
        <p:spPr>
          <a:xfrm>
            <a:off x="4372750" y="1376575"/>
            <a:ext cx="3687674" cy="346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08" name="Shape 408"/>
        <p:cNvGrpSpPr/>
        <p:nvPr/>
      </p:nvGrpSpPr>
      <p:grpSpPr>
        <a:xfrm>
          <a:off x="0" y="0"/>
          <a:ext cx="0" cy="0"/>
          <a:chOff x="0" y="0"/>
          <a:chExt cx="0" cy="0"/>
        </a:xfrm>
      </p:grpSpPr>
      <p:sp>
        <p:nvSpPr>
          <p:cNvPr id="409" name="Google Shape;409;p25"/>
          <p:cNvSpPr txBox="1"/>
          <p:nvPr>
            <p:ph type="ctrTitle"/>
          </p:nvPr>
        </p:nvSpPr>
        <p:spPr>
          <a:xfrm>
            <a:off x="533550" y="507600"/>
            <a:ext cx="2470800" cy="572400"/>
          </a:xfrm>
          <a:prstGeom prst="rect">
            <a:avLst/>
          </a:prstGeom>
        </p:spPr>
        <p:txBody>
          <a:bodyPr anchorCtr="0" anchor="ctr" bIns="91425" lIns="91425" spcFirstLastPara="1" rIns="91425" wrap="square" tIns="91425">
            <a:normAutofit fontScale="90000"/>
          </a:bodyPr>
          <a:lstStyle/>
          <a:p>
            <a:pPr indent="0" lvl="0" marL="1371600" rtl="0" algn="l">
              <a:spcBef>
                <a:spcPts val="0"/>
              </a:spcBef>
              <a:spcAft>
                <a:spcPts val="0"/>
              </a:spcAft>
              <a:buNone/>
            </a:pPr>
            <a:r>
              <a:t/>
            </a:r>
            <a:endParaRPr sz="344">
              <a:solidFill>
                <a:schemeClr val="dk2"/>
              </a:solidFill>
            </a:endParaRPr>
          </a:p>
          <a:p>
            <a:pPr indent="-364490" lvl="0" marL="457200" rtl="0" algn="l">
              <a:spcBef>
                <a:spcPts val="0"/>
              </a:spcBef>
              <a:spcAft>
                <a:spcPts val="0"/>
              </a:spcAft>
              <a:buSzPct val="100000"/>
              <a:buChar char="❖"/>
            </a:pPr>
            <a:r>
              <a:rPr lang="en" sz="2377"/>
              <a:t>Discriminator</a:t>
            </a:r>
            <a:endParaRPr sz="1933"/>
          </a:p>
        </p:txBody>
      </p:sp>
      <p:sp>
        <p:nvSpPr>
          <p:cNvPr id="410" name="Google Shape;410;p25"/>
          <p:cNvSpPr txBox="1"/>
          <p:nvPr/>
        </p:nvSpPr>
        <p:spPr>
          <a:xfrm>
            <a:off x="873850" y="1172300"/>
            <a:ext cx="8110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Hàm loss của </a:t>
            </a:r>
            <a:r>
              <a:rPr lang="en" sz="1300">
                <a:solidFill>
                  <a:schemeClr val="dk2"/>
                </a:solidFill>
                <a:latin typeface="Nunito"/>
                <a:ea typeface="Nunito"/>
                <a:cs typeface="Nunito"/>
                <a:sym typeface="Nunito"/>
              </a:rPr>
              <a:t>Discriminator</a:t>
            </a:r>
            <a:r>
              <a:rPr lang="en" sz="1300">
                <a:solidFill>
                  <a:schemeClr val="dk2"/>
                </a:solidFill>
                <a:latin typeface="Nunito"/>
                <a:ea typeface="Nunito"/>
                <a:cs typeface="Nunito"/>
                <a:sym typeface="Nunito"/>
              </a:rPr>
              <a:t>. Discriminator </a:t>
            </a:r>
            <a:r>
              <a:rPr lang="en" sz="1300">
                <a:solidFill>
                  <a:schemeClr val="dk2"/>
                </a:solidFill>
                <a:latin typeface="Nunito"/>
                <a:ea typeface="Nunito"/>
                <a:cs typeface="Nunito"/>
                <a:sym typeface="Nunito"/>
              </a:rPr>
              <a:t>làm nhiệm vụ phân biệt thật giả. </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Với input là Fake data D làm tốt nếu pred=0 và ngược lại tương ứng ứng với (1-y)log(1-D(G(z))) </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Với input là Real data D làm tốt nếu pred=1 và ngược lại tương ứng với -ylog(D(x))</a:t>
            </a:r>
            <a:endParaRPr sz="1300">
              <a:solidFill>
                <a:schemeClr val="dk2"/>
              </a:solidFill>
              <a:latin typeface="Nunito"/>
              <a:ea typeface="Nunito"/>
              <a:cs typeface="Nunito"/>
              <a:sym typeface="Nunito"/>
            </a:endParaRPr>
          </a:p>
        </p:txBody>
      </p:sp>
      <p:sp>
        <p:nvSpPr>
          <p:cNvPr id="411" name="Google Shape;411;p25"/>
          <p:cNvSpPr/>
          <p:nvPr/>
        </p:nvSpPr>
        <p:spPr>
          <a:xfrm>
            <a:off x="660525" y="2235900"/>
            <a:ext cx="1449300" cy="69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Random Samples z</a:t>
            </a:r>
            <a:endParaRPr>
              <a:latin typeface="Nunito"/>
              <a:ea typeface="Nunito"/>
              <a:cs typeface="Nunito"/>
              <a:sym typeface="Nunito"/>
            </a:endParaRPr>
          </a:p>
        </p:txBody>
      </p:sp>
      <p:sp>
        <p:nvSpPr>
          <p:cNvPr id="412" name="Google Shape;412;p25"/>
          <p:cNvSpPr/>
          <p:nvPr/>
        </p:nvSpPr>
        <p:spPr>
          <a:xfrm>
            <a:off x="2493350" y="2235900"/>
            <a:ext cx="1362300" cy="6930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Generator Network G</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(Fixed)</a:t>
            </a:r>
            <a:endParaRPr>
              <a:latin typeface="Nunito"/>
              <a:ea typeface="Nunito"/>
              <a:cs typeface="Nunito"/>
              <a:sym typeface="Nunito"/>
            </a:endParaRPr>
          </a:p>
        </p:txBody>
      </p:sp>
      <p:sp>
        <p:nvSpPr>
          <p:cNvPr id="413" name="Google Shape;413;p25"/>
          <p:cNvSpPr/>
          <p:nvPr/>
        </p:nvSpPr>
        <p:spPr>
          <a:xfrm>
            <a:off x="2456600" y="3369350"/>
            <a:ext cx="1362300" cy="630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Fake Data </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y = 0</a:t>
            </a:r>
            <a:endParaRPr>
              <a:latin typeface="Nunito"/>
              <a:ea typeface="Nunito"/>
              <a:cs typeface="Nunito"/>
              <a:sym typeface="Nunito"/>
            </a:endParaRPr>
          </a:p>
        </p:txBody>
      </p:sp>
      <p:sp>
        <p:nvSpPr>
          <p:cNvPr id="414" name="Google Shape;414;p25"/>
          <p:cNvSpPr/>
          <p:nvPr/>
        </p:nvSpPr>
        <p:spPr>
          <a:xfrm>
            <a:off x="2456600" y="4291350"/>
            <a:ext cx="1362300" cy="630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Real Data</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y = 1</a:t>
            </a:r>
            <a:endParaRPr>
              <a:latin typeface="Nunito"/>
              <a:ea typeface="Nunito"/>
              <a:cs typeface="Nunito"/>
              <a:sym typeface="Nunito"/>
            </a:endParaRPr>
          </a:p>
        </p:txBody>
      </p:sp>
      <p:sp>
        <p:nvSpPr>
          <p:cNvPr id="415" name="Google Shape;415;p25"/>
          <p:cNvSpPr/>
          <p:nvPr/>
        </p:nvSpPr>
        <p:spPr>
          <a:xfrm>
            <a:off x="2160138" y="2500675"/>
            <a:ext cx="282900" cy="17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16" name="Google Shape;416;p25"/>
          <p:cNvSpPr/>
          <p:nvPr/>
        </p:nvSpPr>
        <p:spPr>
          <a:xfrm>
            <a:off x="3048950" y="3030325"/>
            <a:ext cx="177600" cy="23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17" name="Google Shape;417;p25"/>
          <p:cNvSpPr/>
          <p:nvPr/>
        </p:nvSpPr>
        <p:spPr>
          <a:xfrm>
            <a:off x="747550" y="3857100"/>
            <a:ext cx="1362300" cy="630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Discriminator</a:t>
            </a:r>
            <a:endParaRPr>
              <a:latin typeface="Nunito"/>
              <a:ea typeface="Nunito"/>
              <a:cs typeface="Nunito"/>
              <a:sym typeface="Nunito"/>
            </a:endParaRPr>
          </a:p>
        </p:txBody>
      </p:sp>
      <p:sp>
        <p:nvSpPr>
          <p:cNvPr id="418" name="Google Shape;418;p25"/>
          <p:cNvSpPr/>
          <p:nvPr/>
        </p:nvSpPr>
        <p:spPr>
          <a:xfrm>
            <a:off x="40400" y="4053738"/>
            <a:ext cx="250200" cy="23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19" name="Google Shape;419;p25"/>
          <p:cNvSpPr txBox="1"/>
          <p:nvPr/>
        </p:nvSpPr>
        <p:spPr>
          <a:xfrm>
            <a:off x="4547900" y="1957405"/>
            <a:ext cx="3376500" cy="7851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L(z, x) = −</a:t>
            </a:r>
            <a:r>
              <a:rPr lang="en" sz="1300">
                <a:solidFill>
                  <a:schemeClr val="dk2"/>
                </a:solidFill>
                <a:latin typeface="Nunito"/>
                <a:ea typeface="Nunito"/>
                <a:cs typeface="Nunito"/>
                <a:sym typeface="Nunito"/>
              </a:rPr>
              <a:t>ylog(D(x)) - (1-y)log(1-D(G(z))) </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D(x), D(G(z)) = Y_pred</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y = Y_truth</a:t>
            </a:r>
            <a:endParaRPr sz="1300">
              <a:solidFill>
                <a:schemeClr val="dk2"/>
              </a:solidFill>
              <a:latin typeface="Nunito"/>
              <a:ea typeface="Nunito"/>
              <a:cs typeface="Nunito"/>
              <a:sym typeface="Nunito"/>
            </a:endParaRPr>
          </a:p>
        </p:txBody>
      </p:sp>
      <p:pic>
        <p:nvPicPr>
          <p:cNvPr id="420" name="Google Shape;420;p25"/>
          <p:cNvPicPr preferRelativeResize="0"/>
          <p:nvPr/>
        </p:nvPicPr>
        <p:blipFill>
          <a:blip r:embed="rId3">
            <a:alphaModFix/>
          </a:blip>
          <a:stretch>
            <a:fillRect/>
          </a:stretch>
        </p:blipFill>
        <p:spPr>
          <a:xfrm>
            <a:off x="4547900" y="2833225"/>
            <a:ext cx="4262570" cy="2089025"/>
          </a:xfrm>
          <a:prstGeom prst="rect">
            <a:avLst/>
          </a:prstGeom>
          <a:noFill/>
          <a:ln>
            <a:noFill/>
          </a:ln>
        </p:spPr>
      </p:pic>
      <p:sp>
        <p:nvSpPr>
          <p:cNvPr id="421" name="Google Shape;421;p25"/>
          <p:cNvSpPr/>
          <p:nvPr/>
        </p:nvSpPr>
        <p:spPr>
          <a:xfrm>
            <a:off x="2141400" y="4058050"/>
            <a:ext cx="320400" cy="175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22" name="Google Shape;422;p25"/>
          <p:cNvSpPr/>
          <p:nvPr/>
        </p:nvSpPr>
        <p:spPr>
          <a:xfrm>
            <a:off x="377625" y="4084800"/>
            <a:ext cx="282900" cy="175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6"/>
          <p:cNvSpPr txBox="1"/>
          <p:nvPr>
            <p:ph type="ctrTitle"/>
          </p:nvPr>
        </p:nvSpPr>
        <p:spPr>
          <a:xfrm>
            <a:off x="861250" y="524450"/>
            <a:ext cx="26100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Discriminator</a:t>
            </a:r>
            <a:endParaRPr sz="1933"/>
          </a:p>
        </p:txBody>
      </p:sp>
      <p:sp>
        <p:nvSpPr>
          <p:cNvPr id="428" name="Google Shape;428;p26"/>
          <p:cNvSpPr txBox="1"/>
          <p:nvPr/>
        </p:nvSpPr>
        <p:spPr>
          <a:xfrm>
            <a:off x="861250" y="1376575"/>
            <a:ext cx="763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Code demo </a:t>
            </a:r>
            <a:r>
              <a:rPr lang="en" sz="1300">
                <a:solidFill>
                  <a:schemeClr val="dk2"/>
                </a:solidFill>
                <a:latin typeface="Nunito"/>
                <a:ea typeface="Nunito"/>
                <a:cs typeface="Nunito"/>
                <a:sym typeface="Nunito"/>
              </a:rPr>
              <a:t>hàm loss</a:t>
            </a:r>
            <a:r>
              <a:rPr lang="en" sz="1300">
                <a:solidFill>
                  <a:schemeClr val="dk2"/>
                </a:solidFill>
                <a:latin typeface="Nunito"/>
                <a:ea typeface="Nunito"/>
                <a:cs typeface="Nunito"/>
                <a:sym typeface="Nunito"/>
              </a:rPr>
              <a:t> Discriminator.</a:t>
            </a:r>
            <a:endParaRPr sz="1300">
              <a:solidFill>
                <a:schemeClr val="dk2"/>
              </a:solidFill>
              <a:latin typeface="Nunito"/>
              <a:ea typeface="Nunito"/>
              <a:cs typeface="Nunito"/>
              <a:sym typeface="Nunito"/>
            </a:endParaRPr>
          </a:p>
        </p:txBody>
      </p:sp>
      <p:sp>
        <p:nvSpPr>
          <p:cNvPr id="429" name="Google Shape;429;p26"/>
          <p:cNvSpPr/>
          <p:nvPr/>
        </p:nvSpPr>
        <p:spPr>
          <a:xfrm>
            <a:off x="861250" y="1954300"/>
            <a:ext cx="10695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Data</a:t>
            </a:r>
            <a:endParaRPr>
              <a:latin typeface="Nunito"/>
              <a:ea typeface="Nunito"/>
              <a:cs typeface="Nunito"/>
              <a:sym typeface="Nunito"/>
            </a:endParaRPr>
          </a:p>
        </p:txBody>
      </p:sp>
      <p:sp>
        <p:nvSpPr>
          <p:cNvPr id="430" name="Google Shape;430;p26"/>
          <p:cNvSpPr/>
          <p:nvPr/>
        </p:nvSpPr>
        <p:spPr>
          <a:xfrm>
            <a:off x="2295388" y="1954288"/>
            <a:ext cx="1400700" cy="5250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Discriminator</a:t>
            </a:r>
            <a:endParaRPr>
              <a:latin typeface="Nunito"/>
              <a:ea typeface="Nunito"/>
              <a:cs typeface="Nunito"/>
              <a:sym typeface="Nunito"/>
            </a:endParaRPr>
          </a:p>
        </p:txBody>
      </p:sp>
      <p:sp>
        <p:nvSpPr>
          <p:cNvPr id="431" name="Google Shape;431;p26"/>
          <p:cNvSpPr/>
          <p:nvPr/>
        </p:nvSpPr>
        <p:spPr>
          <a:xfrm>
            <a:off x="1981813" y="2138950"/>
            <a:ext cx="262500" cy="15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32" name="Google Shape;432;p26"/>
          <p:cNvSpPr/>
          <p:nvPr/>
        </p:nvSpPr>
        <p:spPr>
          <a:xfrm>
            <a:off x="4060750" y="2080750"/>
            <a:ext cx="262500" cy="27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33" name="Google Shape;433;p26"/>
          <p:cNvSpPr txBox="1"/>
          <p:nvPr/>
        </p:nvSpPr>
        <p:spPr>
          <a:xfrm>
            <a:off x="4510525" y="1924300"/>
            <a:ext cx="581100" cy="585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y = 0     y = 1</a:t>
            </a:r>
            <a:endParaRPr sz="1300">
              <a:solidFill>
                <a:schemeClr val="dk2"/>
              </a:solidFill>
              <a:latin typeface="Nunito"/>
              <a:ea typeface="Nunito"/>
              <a:cs typeface="Nunito"/>
              <a:sym typeface="Nunito"/>
            </a:endParaRPr>
          </a:p>
        </p:txBody>
      </p:sp>
      <p:pic>
        <p:nvPicPr>
          <p:cNvPr id="434" name="Google Shape;434;p26"/>
          <p:cNvPicPr preferRelativeResize="0"/>
          <p:nvPr/>
        </p:nvPicPr>
        <p:blipFill>
          <a:blip r:embed="rId3">
            <a:alphaModFix/>
          </a:blip>
          <a:stretch>
            <a:fillRect/>
          </a:stretch>
        </p:blipFill>
        <p:spPr>
          <a:xfrm>
            <a:off x="861250" y="2843575"/>
            <a:ext cx="7500576" cy="1906050"/>
          </a:xfrm>
          <a:prstGeom prst="rect">
            <a:avLst/>
          </a:prstGeom>
          <a:noFill/>
          <a:ln>
            <a:noFill/>
          </a:ln>
        </p:spPr>
      </p:pic>
      <p:sp>
        <p:nvSpPr>
          <p:cNvPr id="435" name="Google Shape;435;p26"/>
          <p:cNvSpPr/>
          <p:nvPr/>
        </p:nvSpPr>
        <p:spPr>
          <a:xfrm>
            <a:off x="3779173" y="2138950"/>
            <a:ext cx="262500" cy="15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36" name="Google Shape;436;p26"/>
          <p:cNvSpPr txBox="1"/>
          <p:nvPr/>
        </p:nvSpPr>
        <p:spPr>
          <a:xfrm>
            <a:off x="5492425" y="2024350"/>
            <a:ext cx="33654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L(z, x) = −ylog(D(x)) - (1-y)log(1-D(G(z))) </a:t>
            </a:r>
            <a:endParaRPr sz="1300">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7"/>
          <p:cNvSpPr txBox="1"/>
          <p:nvPr>
            <p:ph type="ctrTitle"/>
          </p:nvPr>
        </p:nvSpPr>
        <p:spPr>
          <a:xfrm>
            <a:off x="861250" y="524450"/>
            <a:ext cx="26100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Overview</a:t>
            </a:r>
            <a:endParaRPr sz="1933"/>
          </a:p>
        </p:txBody>
      </p:sp>
      <p:sp>
        <p:nvSpPr>
          <p:cNvPr id="442" name="Google Shape;442;p27"/>
          <p:cNvSpPr txBox="1"/>
          <p:nvPr/>
        </p:nvSpPr>
        <p:spPr>
          <a:xfrm>
            <a:off x="715400" y="1701213"/>
            <a:ext cx="1355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G</a:t>
            </a:r>
            <a:r>
              <a:rPr lang="en" sz="1300">
                <a:solidFill>
                  <a:schemeClr val="dk2"/>
                </a:solidFill>
                <a:latin typeface="Nunito"/>
                <a:ea typeface="Nunito"/>
                <a:cs typeface="Nunito"/>
                <a:sym typeface="Nunito"/>
              </a:rPr>
              <a:t>enerat</a:t>
            </a:r>
            <a:r>
              <a:rPr lang="en" sz="1300">
                <a:solidFill>
                  <a:schemeClr val="dk2"/>
                </a:solidFill>
                <a:latin typeface="Nunito"/>
                <a:ea typeface="Nunito"/>
                <a:cs typeface="Nunito"/>
                <a:sym typeface="Nunito"/>
              </a:rPr>
              <a:t>or architecture</a:t>
            </a:r>
            <a:endParaRPr sz="1300">
              <a:solidFill>
                <a:schemeClr val="dk2"/>
              </a:solidFill>
              <a:latin typeface="Nunito"/>
              <a:ea typeface="Nunito"/>
              <a:cs typeface="Nunito"/>
              <a:sym typeface="Nunito"/>
            </a:endParaRPr>
          </a:p>
        </p:txBody>
      </p:sp>
      <p:pic>
        <p:nvPicPr>
          <p:cNvPr id="443" name="Google Shape;443;p27"/>
          <p:cNvPicPr preferRelativeResize="0"/>
          <p:nvPr/>
        </p:nvPicPr>
        <p:blipFill>
          <a:blip r:embed="rId3">
            <a:alphaModFix/>
          </a:blip>
          <a:stretch>
            <a:fillRect/>
          </a:stretch>
        </p:blipFill>
        <p:spPr>
          <a:xfrm>
            <a:off x="2216850" y="1042925"/>
            <a:ext cx="6570550" cy="1701475"/>
          </a:xfrm>
          <a:prstGeom prst="rect">
            <a:avLst/>
          </a:prstGeom>
          <a:noFill/>
          <a:ln>
            <a:noFill/>
          </a:ln>
        </p:spPr>
      </p:pic>
      <p:sp>
        <p:nvSpPr>
          <p:cNvPr id="444" name="Google Shape;444;p27"/>
          <p:cNvSpPr txBox="1"/>
          <p:nvPr/>
        </p:nvSpPr>
        <p:spPr>
          <a:xfrm>
            <a:off x="666825" y="3727175"/>
            <a:ext cx="1647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Discriminator architecture</a:t>
            </a:r>
            <a:endParaRPr sz="1300">
              <a:solidFill>
                <a:schemeClr val="dk2"/>
              </a:solidFill>
              <a:latin typeface="Nunito"/>
              <a:ea typeface="Nunito"/>
              <a:cs typeface="Nunito"/>
              <a:sym typeface="Nunito"/>
            </a:endParaRPr>
          </a:p>
        </p:txBody>
      </p:sp>
      <p:pic>
        <p:nvPicPr>
          <p:cNvPr id="445" name="Google Shape;445;p27"/>
          <p:cNvPicPr preferRelativeResize="0"/>
          <p:nvPr/>
        </p:nvPicPr>
        <p:blipFill>
          <a:blip r:embed="rId4">
            <a:alphaModFix/>
          </a:blip>
          <a:stretch>
            <a:fillRect/>
          </a:stretch>
        </p:blipFill>
        <p:spPr>
          <a:xfrm>
            <a:off x="2216850" y="2877325"/>
            <a:ext cx="6570550" cy="208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8"/>
          <p:cNvSpPr txBox="1"/>
          <p:nvPr>
            <p:ph type="ctrTitle"/>
          </p:nvPr>
        </p:nvSpPr>
        <p:spPr>
          <a:xfrm>
            <a:off x="861250" y="524450"/>
            <a:ext cx="26100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Overview</a:t>
            </a:r>
            <a:endParaRPr sz="1933"/>
          </a:p>
        </p:txBody>
      </p:sp>
      <p:pic>
        <p:nvPicPr>
          <p:cNvPr id="451" name="Google Shape;451;p28"/>
          <p:cNvPicPr preferRelativeResize="0"/>
          <p:nvPr/>
        </p:nvPicPr>
        <p:blipFill>
          <a:blip r:embed="rId3">
            <a:alphaModFix/>
          </a:blip>
          <a:stretch>
            <a:fillRect/>
          </a:stretch>
        </p:blipFill>
        <p:spPr>
          <a:xfrm>
            <a:off x="4960673" y="984400"/>
            <a:ext cx="3950176" cy="4009925"/>
          </a:xfrm>
          <a:prstGeom prst="rect">
            <a:avLst/>
          </a:prstGeom>
          <a:noFill/>
          <a:ln>
            <a:noFill/>
          </a:ln>
        </p:spPr>
      </p:pic>
      <p:sp>
        <p:nvSpPr>
          <p:cNvPr id="452" name="Google Shape;452;p28"/>
          <p:cNvSpPr txBox="1"/>
          <p:nvPr/>
        </p:nvSpPr>
        <p:spPr>
          <a:xfrm>
            <a:off x="861250" y="1236575"/>
            <a:ext cx="305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Full pipeline cho GAN và code demo.</a:t>
            </a:r>
            <a:endParaRPr sz="1300">
              <a:solidFill>
                <a:schemeClr val="dk2"/>
              </a:solidFill>
              <a:latin typeface="Nunito"/>
              <a:ea typeface="Nunito"/>
              <a:cs typeface="Nunito"/>
              <a:sym typeface="Nunito"/>
            </a:endParaRPr>
          </a:p>
        </p:txBody>
      </p:sp>
      <p:pic>
        <p:nvPicPr>
          <p:cNvPr id="453" name="Google Shape;453;p28"/>
          <p:cNvPicPr preferRelativeResize="0"/>
          <p:nvPr/>
        </p:nvPicPr>
        <p:blipFill>
          <a:blip r:embed="rId4">
            <a:alphaModFix/>
          </a:blip>
          <a:stretch>
            <a:fillRect/>
          </a:stretch>
        </p:blipFill>
        <p:spPr>
          <a:xfrm>
            <a:off x="861250" y="2194225"/>
            <a:ext cx="3710750" cy="2052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9"/>
          <p:cNvSpPr txBox="1"/>
          <p:nvPr>
            <p:ph type="ctrTitle"/>
          </p:nvPr>
        </p:nvSpPr>
        <p:spPr>
          <a:xfrm>
            <a:off x="861250" y="524450"/>
            <a:ext cx="26100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Overview</a:t>
            </a:r>
            <a:endParaRPr sz="1933"/>
          </a:p>
        </p:txBody>
      </p:sp>
      <p:sp>
        <p:nvSpPr>
          <p:cNvPr id="459" name="Google Shape;459;p29"/>
          <p:cNvSpPr txBox="1"/>
          <p:nvPr/>
        </p:nvSpPr>
        <p:spPr>
          <a:xfrm>
            <a:off x="861250" y="1065825"/>
            <a:ext cx="7549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Một số kết quả sau khi train(200 epochs). Hình bên phải là real data, bên trái là dữ liệu được </a:t>
            </a:r>
            <a:r>
              <a:rPr lang="en" sz="1300">
                <a:solidFill>
                  <a:schemeClr val="dk2"/>
                </a:solidFill>
                <a:latin typeface="Nunito"/>
                <a:ea typeface="Nunito"/>
                <a:cs typeface="Nunito"/>
                <a:sym typeface="Nunito"/>
              </a:rPr>
              <a:t>sinh</a:t>
            </a:r>
            <a:r>
              <a:rPr lang="en" sz="1300">
                <a:solidFill>
                  <a:schemeClr val="dk2"/>
                </a:solidFill>
                <a:latin typeface="Nunito"/>
                <a:ea typeface="Nunito"/>
                <a:cs typeface="Nunito"/>
                <a:sym typeface="Nunito"/>
              </a:rPr>
              <a:t> ra </a:t>
            </a:r>
            <a:endParaRPr sz="1300">
              <a:solidFill>
                <a:schemeClr val="dk2"/>
              </a:solidFill>
              <a:latin typeface="Nunito"/>
              <a:ea typeface="Nunito"/>
              <a:cs typeface="Nunito"/>
              <a:sym typeface="Nunito"/>
            </a:endParaRPr>
          </a:p>
        </p:txBody>
      </p:sp>
      <p:pic>
        <p:nvPicPr>
          <p:cNvPr id="460" name="Google Shape;460;p29"/>
          <p:cNvPicPr preferRelativeResize="0"/>
          <p:nvPr/>
        </p:nvPicPr>
        <p:blipFill>
          <a:blip r:embed="rId3">
            <a:alphaModFix/>
          </a:blip>
          <a:stretch>
            <a:fillRect/>
          </a:stretch>
        </p:blipFill>
        <p:spPr>
          <a:xfrm>
            <a:off x="812650" y="1561400"/>
            <a:ext cx="3696575" cy="1395175"/>
          </a:xfrm>
          <a:prstGeom prst="rect">
            <a:avLst/>
          </a:prstGeom>
          <a:noFill/>
          <a:ln>
            <a:noFill/>
          </a:ln>
        </p:spPr>
      </p:pic>
      <p:pic>
        <p:nvPicPr>
          <p:cNvPr id="461" name="Google Shape;461;p29"/>
          <p:cNvPicPr preferRelativeResize="0"/>
          <p:nvPr/>
        </p:nvPicPr>
        <p:blipFill>
          <a:blip r:embed="rId4">
            <a:alphaModFix/>
          </a:blip>
          <a:stretch>
            <a:fillRect/>
          </a:stretch>
        </p:blipFill>
        <p:spPr>
          <a:xfrm>
            <a:off x="4743825" y="1561400"/>
            <a:ext cx="3696574" cy="1395175"/>
          </a:xfrm>
          <a:prstGeom prst="rect">
            <a:avLst/>
          </a:prstGeom>
          <a:noFill/>
          <a:ln>
            <a:noFill/>
          </a:ln>
        </p:spPr>
      </p:pic>
      <p:pic>
        <p:nvPicPr>
          <p:cNvPr id="462" name="Google Shape;462;p29"/>
          <p:cNvPicPr preferRelativeResize="0"/>
          <p:nvPr/>
        </p:nvPicPr>
        <p:blipFill>
          <a:blip r:embed="rId5">
            <a:alphaModFix/>
          </a:blip>
          <a:stretch>
            <a:fillRect/>
          </a:stretch>
        </p:blipFill>
        <p:spPr>
          <a:xfrm>
            <a:off x="781263" y="3232925"/>
            <a:ext cx="3759351" cy="1575151"/>
          </a:xfrm>
          <a:prstGeom prst="rect">
            <a:avLst/>
          </a:prstGeom>
          <a:noFill/>
          <a:ln>
            <a:noFill/>
          </a:ln>
        </p:spPr>
      </p:pic>
      <p:pic>
        <p:nvPicPr>
          <p:cNvPr id="463" name="Google Shape;463;p29"/>
          <p:cNvPicPr preferRelativeResize="0"/>
          <p:nvPr/>
        </p:nvPicPr>
        <p:blipFill>
          <a:blip r:embed="rId6">
            <a:alphaModFix/>
          </a:blip>
          <a:stretch>
            <a:fillRect/>
          </a:stretch>
        </p:blipFill>
        <p:spPr>
          <a:xfrm>
            <a:off x="4743825" y="3232925"/>
            <a:ext cx="3696575" cy="1575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0"/>
          <p:cNvSpPr txBox="1"/>
          <p:nvPr>
            <p:ph type="ctrTitle"/>
          </p:nvPr>
        </p:nvSpPr>
        <p:spPr>
          <a:xfrm>
            <a:off x="861250" y="524450"/>
            <a:ext cx="26100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DCGAN</a:t>
            </a:r>
            <a:endParaRPr sz="1933"/>
          </a:p>
        </p:txBody>
      </p:sp>
      <p:sp>
        <p:nvSpPr>
          <p:cNvPr id="469" name="Google Shape;469;p30"/>
          <p:cNvSpPr txBox="1"/>
          <p:nvPr/>
        </p:nvSpPr>
        <p:spPr>
          <a:xfrm>
            <a:off x="861250" y="1176500"/>
            <a:ext cx="7296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Kiến trúc của GAN bên trên chỉ sử dụng các lớp MLP đơn giản nên kết quả mang lại chưa cao, thay vì sử dụng các lớp MLP thì ta thay bằng các lớp Convolution. Như vậy kiến trúc của DCGAN khác với GAN ở chỗ GAN sử dụng MLP còn DCGAN sử dụng Convolution.</a:t>
            </a:r>
            <a:endParaRPr sz="1300">
              <a:solidFill>
                <a:schemeClr val="dk2"/>
              </a:solidFill>
              <a:latin typeface="Nunito"/>
              <a:ea typeface="Nunito"/>
              <a:cs typeface="Nunito"/>
              <a:sym typeface="Nunito"/>
            </a:endParaRPr>
          </a:p>
        </p:txBody>
      </p:sp>
      <p:pic>
        <p:nvPicPr>
          <p:cNvPr id="470" name="Google Shape;470;p30"/>
          <p:cNvPicPr preferRelativeResize="0"/>
          <p:nvPr/>
        </p:nvPicPr>
        <p:blipFill>
          <a:blip r:embed="rId3">
            <a:alphaModFix/>
          </a:blip>
          <a:stretch>
            <a:fillRect/>
          </a:stretch>
        </p:blipFill>
        <p:spPr>
          <a:xfrm>
            <a:off x="1688650" y="2041250"/>
            <a:ext cx="5154265" cy="2877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1"/>
          <p:cNvSpPr txBox="1"/>
          <p:nvPr>
            <p:ph type="ctrTitle"/>
          </p:nvPr>
        </p:nvSpPr>
        <p:spPr>
          <a:xfrm>
            <a:off x="861250" y="524450"/>
            <a:ext cx="26100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DCGAN</a:t>
            </a:r>
            <a:endParaRPr sz="1933"/>
          </a:p>
        </p:txBody>
      </p:sp>
      <p:sp>
        <p:nvSpPr>
          <p:cNvPr id="476" name="Google Shape;476;p31"/>
          <p:cNvSpPr txBox="1"/>
          <p:nvPr/>
        </p:nvSpPr>
        <p:spPr>
          <a:xfrm>
            <a:off x="861250" y="1176500"/>
            <a:ext cx="729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Code demo.</a:t>
            </a:r>
            <a:endParaRPr sz="1300">
              <a:solidFill>
                <a:schemeClr val="dk2"/>
              </a:solidFill>
              <a:latin typeface="Nunito"/>
              <a:ea typeface="Nunito"/>
              <a:cs typeface="Nunito"/>
              <a:sym typeface="Nunito"/>
            </a:endParaRPr>
          </a:p>
        </p:txBody>
      </p:sp>
      <p:pic>
        <p:nvPicPr>
          <p:cNvPr id="477" name="Google Shape;477;p31"/>
          <p:cNvPicPr preferRelativeResize="0"/>
          <p:nvPr/>
        </p:nvPicPr>
        <p:blipFill>
          <a:blip r:embed="rId3">
            <a:alphaModFix/>
          </a:blip>
          <a:stretch>
            <a:fillRect/>
          </a:stretch>
        </p:blipFill>
        <p:spPr>
          <a:xfrm>
            <a:off x="861250" y="1742975"/>
            <a:ext cx="2957063" cy="3277298"/>
          </a:xfrm>
          <a:prstGeom prst="rect">
            <a:avLst/>
          </a:prstGeom>
          <a:noFill/>
          <a:ln>
            <a:noFill/>
          </a:ln>
        </p:spPr>
      </p:pic>
      <p:pic>
        <p:nvPicPr>
          <p:cNvPr id="478" name="Google Shape;478;p31"/>
          <p:cNvPicPr preferRelativeResize="0"/>
          <p:nvPr/>
        </p:nvPicPr>
        <p:blipFill>
          <a:blip r:embed="rId4">
            <a:alphaModFix/>
          </a:blip>
          <a:stretch>
            <a:fillRect/>
          </a:stretch>
        </p:blipFill>
        <p:spPr>
          <a:xfrm>
            <a:off x="4853200" y="1682100"/>
            <a:ext cx="2843651" cy="3338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861250" y="295850"/>
            <a:ext cx="2295300" cy="572400"/>
          </a:xfrm>
          <a:prstGeom prst="rect">
            <a:avLst/>
          </a:prstGeom>
        </p:spPr>
        <p:txBody>
          <a:bodyPr anchorCtr="0" anchor="ctr" bIns="91425" lIns="91425" spcFirstLastPara="1" rIns="91425" wrap="square" tIns="91425">
            <a:normAutofit fontScale="90000"/>
          </a:bodyPr>
          <a:lstStyle/>
          <a:p>
            <a:pPr indent="0" lvl="0" marL="1371600" rtl="0" algn="l">
              <a:spcBef>
                <a:spcPts val="0"/>
              </a:spcBef>
              <a:spcAft>
                <a:spcPts val="0"/>
              </a:spcAft>
              <a:buNone/>
            </a:pPr>
            <a:r>
              <a:t/>
            </a:r>
            <a:endParaRPr sz="2788">
              <a:solidFill>
                <a:schemeClr val="dk2"/>
              </a:solidFill>
            </a:endParaRPr>
          </a:p>
          <a:p>
            <a:pPr indent="-364490" lvl="0" marL="457200" rtl="0" algn="l">
              <a:spcBef>
                <a:spcPts val="0"/>
              </a:spcBef>
              <a:spcAft>
                <a:spcPts val="0"/>
              </a:spcAft>
              <a:buSzPct val="100000"/>
              <a:buChar char="❖"/>
            </a:pPr>
            <a:r>
              <a:rPr lang="en" sz="2377"/>
              <a:t>Introduction</a:t>
            </a:r>
            <a:endParaRPr sz="1933"/>
          </a:p>
        </p:txBody>
      </p:sp>
      <p:sp>
        <p:nvSpPr>
          <p:cNvPr id="285" name="Google Shape;285;p14"/>
          <p:cNvSpPr txBox="1"/>
          <p:nvPr/>
        </p:nvSpPr>
        <p:spPr>
          <a:xfrm>
            <a:off x="861250" y="1069525"/>
            <a:ext cx="687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MLP: là cấu trúc mạng đơn giản bao gồm các layer kết nối với nhau thông qua các node.</a:t>
            </a:r>
            <a:endParaRPr sz="1300">
              <a:solidFill>
                <a:schemeClr val="dk2"/>
              </a:solidFill>
              <a:latin typeface="Nunito"/>
              <a:ea typeface="Nunito"/>
              <a:cs typeface="Nunito"/>
              <a:sym typeface="Nunito"/>
            </a:endParaRPr>
          </a:p>
        </p:txBody>
      </p:sp>
      <p:pic>
        <p:nvPicPr>
          <p:cNvPr id="286" name="Google Shape;286;p14"/>
          <p:cNvPicPr preferRelativeResize="0"/>
          <p:nvPr/>
        </p:nvPicPr>
        <p:blipFill>
          <a:blip r:embed="rId3">
            <a:alphaModFix/>
          </a:blip>
          <a:stretch>
            <a:fillRect/>
          </a:stretch>
        </p:blipFill>
        <p:spPr>
          <a:xfrm>
            <a:off x="861250" y="1541025"/>
            <a:ext cx="3772326" cy="3044475"/>
          </a:xfrm>
          <a:prstGeom prst="rect">
            <a:avLst/>
          </a:prstGeom>
          <a:noFill/>
          <a:ln>
            <a:noFill/>
          </a:ln>
        </p:spPr>
      </p:pic>
      <p:pic>
        <p:nvPicPr>
          <p:cNvPr id="287" name="Google Shape;287;p14"/>
          <p:cNvPicPr preferRelativeResize="0"/>
          <p:nvPr/>
        </p:nvPicPr>
        <p:blipFill>
          <a:blip r:embed="rId4">
            <a:alphaModFix/>
          </a:blip>
          <a:stretch>
            <a:fillRect/>
          </a:stretch>
        </p:blipFill>
        <p:spPr>
          <a:xfrm>
            <a:off x="5932575" y="1541013"/>
            <a:ext cx="2660275" cy="1777175"/>
          </a:xfrm>
          <a:prstGeom prst="rect">
            <a:avLst/>
          </a:prstGeom>
          <a:noFill/>
          <a:ln>
            <a:noFill/>
          </a:ln>
        </p:spPr>
      </p:pic>
      <p:pic>
        <p:nvPicPr>
          <p:cNvPr id="288" name="Google Shape;288;p14"/>
          <p:cNvPicPr preferRelativeResize="0"/>
          <p:nvPr/>
        </p:nvPicPr>
        <p:blipFill>
          <a:blip r:embed="rId5">
            <a:alphaModFix/>
          </a:blip>
          <a:stretch>
            <a:fillRect/>
          </a:stretch>
        </p:blipFill>
        <p:spPr>
          <a:xfrm>
            <a:off x="5932575" y="3458816"/>
            <a:ext cx="2660275" cy="400683"/>
          </a:xfrm>
          <a:prstGeom prst="rect">
            <a:avLst/>
          </a:prstGeom>
          <a:noFill/>
          <a:ln>
            <a:noFill/>
          </a:ln>
        </p:spPr>
      </p:pic>
      <p:sp>
        <p:nvSpPr>
          <p:cNvPr id="289" name="Google Shape;289;p14"/>
          <p:cNvSpPr txBox="1"/>
          <p:nvPr/>
        </p:nvSpPr>
        <p:spPr>
          <a:xfrm>
            <a:off x="5932575" y="4065725"/>
            <a:ext cx="2872500" cy="452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935"/>
              <a:buNone/>
            </a:pPr>
            <a:r>
              <a:rPr lang="en" sz="805">
                <a:solidFill>
                  <a:schemeClr val="dk2"/>
                </a:solidFill>
                <a:latin typeface="Nunito"/>
                <a:ea typeface="Nunito"/>
                <a:cs typeface="Nunito"/>
                <a:sym typeface="Nunito"/>
              </a:rPr>
              <a:t>công thức </a:t>
            </a:r>
            <a:r>
              <a:rPr lang="en" sz="805">
                <a:solidFill>
                  <a:schemeClr val="dk2"/>
                </a:solidFill>
                <a:latin typeface="Nunito"/>
                <a:ea typeface="Nunito"/>
                <a:cs typeface="Nunito"/>
                <a:sym typeface="Nunito"/>
              </a:rPr>
              <a:t>tính</a:t>
            </a:r>
            <a:r>
              <a:rPr lang="en" sz="805">
                <a:solidFill>
                  <a:schemeClr val="dk2"/>
                </a:solidFill>
                <a:latin typeface="Nunito"/>
                <a:ea typeface="Nunito"/>
                <a:cs typeface="Nunito"/>
                <a:sym typeface="Nunito"/>
              </a:rPr>
              <a:t> output cho 1 node từ các node phía trước.</a:t>
            </a:r>
            <a:endParaRPr sz="805">
              <a:solidFill>
                <a:schemeClr val="dk2"/>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2"/>
          <p:cNvSpPr txBox="1"/>
          <p:nvPr>
            <p:ph type="ctrTitle"/>
          </p:nvPr>
        </p:nvSpPr>
        <p:spPr>
          <a:xfrm>
            <a:off x="861250" y="524450"/>
            <a:ext cx="37767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Conditional GAN (cGAN)</a:t>
            </a:r>
            <a:endParaRPr sz="1933"/>
          </a:p>
        </p:txBody>
      </p:sp>
      <p:sp>
        <p:nvSpPr>
          <p:cNvPr id="484" name="Google Shape;484;p32"/>
          <p:cNvSpPr txBox="1"/>
          <p:nvPr/>
        </p:nvSpPr>
        <p:spPr>
          <a:xfrm>
            <a:off x="861250" y="1176500"/>
            <a:ext cx="72963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Với GAN và DCGAN khi ta muốn model sinh ra 1 hình ảnh cụ thể nào đó chẳng hạn như ta muốn sinh ra hình số 7 thì phải làm sao ?. Đó là điểm yếu của GAN và DCGAN. Từ đó xuất hiện Conditional GAN - kiến trúc này sẽ giúp ta giải quyết vấn đề đó.</a:t>
            </a:r>
            <a:endParaRPr sz="1300">
              <a:solidFill>
                <a:schemeClr val="dk2"/>
              </a:solidFill>
              <a:latin typeface="Nunito"/>
              <a:ea typeface="Nunito"/>
              <a:cs typeface="Nunito"/>
              <a:sym typeface="Nunito"/>
            </a:endParaRPr>
          </a:p>
        </p:txBody>
      </p:sp>
      <p:pic>
        <p:nvPicPr>
          <p:cNvPr id="485" name="Google Shape;485;p32"/>
          <p:cNvPicPr preferRelativeResize="0"/>
          <p:nvPr/>
        </p:nvPicPr>
        <p:blipFill>
          <a:blip r:embed="rId3">
            <a:alphaModFix/>
          </a:blip>
          <a:stretch>
            <a:fillRect/>
          </a:stretch>
        </p:blipFill>
        <p:spPr>
          <a:xfrm>
            <a:off x="4124776" y="2112025"/>
            <a:ext cx="4508625" cy="2267200"/>
          </a:xfrm>
          <a:prstGeom prst="rect">
            <a:avLst/>
          </a:prstGeom>
          <a:noFill/>
          <a:ln>
            <a:noFill/>
          </a:ln>
        </p:spPr>
      </p:pic>
      <p:sp>
        <p:nvSpPr>
          <p:cNvPr id="486" name="Google Shape;486;p32"/>
          <p:cNvSpPr txBox="1"/>
          <p:nvPr/>
        </p:nvSpPr>
        <p:spPr>
          <a:xfrm>
            <a:off x="861250" y="2352825"/>
            <a:ext cx="3025200" cy="1785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Ý tưởng ở đây là khi train cho Generator ta sẽ thêm 1 tín hiệu cho trước vào model cùng input. Điều này sẽ giúp model hiểu được ngữ cảnh thêm vào và  sinh ra output theo ngữ cảnh đó. Ngữ cảnh đó cũng được thêm vào Discriminator.</a:t>
            </a:r>
            <a:endParaRPr sz="1300">
              <a:solidFill>
                <a:schemeClr val="dk2"/>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3"/>
          <p:cNvSpPr txBox="1"/>
          <p:nvPr>
            <p:ph type="ctrTitle"/>
          </p:nvPr>
        </p:nvSpPr>
        <p:spPr>
          <a:xfrm>
            <a:off x="861250" y="524450"/>
            <a:ext cx="37767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Conditional GAN (cGAN)</a:t>
            </a:r>
            <a:endParaRPr sz="1933"/>
          </a:p>
        </p:txBody>
      </p:sp>
      <p:sp>
        <p:nvSpPr>
          <p:cNvPr id="492" name="Google Shape;492;p33"/>
          <p:cNvSpPr txBox="1"/>
          <p:nvPr/>
        </p:nvSpPr>
        <p:spPr>
          <a:xfrm>
            <a:off x="1230725" y="1435825"/>
            <a:ext cx="6218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pic>
        <p:nvPicPr>
          <p:cNvPr id="493" name="Google Shape;493;p33"/>
          <p:cNvPicPr preferRelativeResize="0"/>
          <p:nvPr/>
        </p:nvPicPr>
        <p:blipFill>
          <a:blip r:embed="rId3">
            <a:alphaModFix/>
          </a:blip>
          <a:stretch>
            <a:fillRect/>
          </a:stretch>
        </p:blipFill>
        <p:spPr>
          <a:xfrm>
            <a:off x="894950" y="1340097"/>
            <a:ext cx="3045700" cy="1680600"/>
          </a:xfrm>
          <a:prstGeom prst="rect">
            <a:avLst/>
          </a:prstGeom>
          <a:noFill/>
          <a:ln>
            <a:noFill/>
          </a:ln>
        </p:spPr>
      </p:pic>
      <p:pic>
        <p:nvPicPr>
          <p:cNvPr id="494" name="Google Shape;494;p33"/>
          <p:cNvPicPr preferRelativeResize="0"/>
          <p:nvPr/>
        </p:nvPicPr>
        <p:blipFill>
          <a:blip r:embed="rId4">
            <a:alphaModFix/>
          </a:blip>
          <a:stretch>
            <a:fillRect/>
          </a:stretch>
        </p:blipFill>
        <p:spPr>
          <a:xfrm>
            <a:off x="861250" y="3263938"/>
            <a:ext cx="4972050" cy="1781175"/>
          </a:xfrm>
          <a:prstGeom prst="rect">
            <a:avLst/>
          </a:prstGeom>
          <a:noFill/>
          <a:ln>
            <a:noFill/>
          </a:ln>
        </p:spPr>
      </p:pic>
      <p:sp>
        <p:nvSpPr>
          <p:cNvPr id="495" name="Google Shape;495;p33"/>
          <p:cNvSpPr txBox="1"/>
          <p:nvPr/>
        </p:nvSpPr>
        <p:spPr>
          <a:xfrm>
            <a:off x="4700850" y="1340100"/>
            <a:ext cx="3950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Cụ thể: ngữ cảnh được thêm vào là label(y) từ dataset. Ta sẽ đưa y qua 1 lớp </a:t>
            </a:r>
            <a:r>
              <a:rPr lang="en" sz="1300">
                <a:solidFill>
                  <a:schemeClr val="dk2"/>
                </a:solidFill>
                <a:latin typeface="Nunito"/>
                <a:ea typeface="Nunito"/>
                <a:cs typeface="Nunito"/>
                <a:sym typeface="Nunito"/>
              </a:rPr>
              <a:t>Embedding</a:t>
            </a:r>
            <a:r>
              <a:rPr lang="en" sz="1300">
                <a:solidFill>
                  <a:schemeClr val="dk2"/>
                </a:solidFill>
                <a:latin typeface="Nunito"/>
                <a:ea typeface="Nunito"/>
                <a:cs typeface="Nunito"/>
                <a:sym typeface="Nunito"/>
              </a:rPr>
              <a:t> và concat với input(x). Sau đó sẽ đưa vào network, điều này diễn ra ở cả 2 network.</a:t>
            </a:r>
            <a:endParaRPr sz="1300">
              <a:solidFill>
                <a:schemeClr val="dk2"/>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4"/>
          <p:cNvSpPr txBox="1"/>
          <p:nvPr>
            <p:ph type="ctrTitle"/>
          </p:nvPr>
        </p:nvSpPr>
        <p:spPr>
          <a:xfrm>
            <a:off x="861250" y="524450"/>
            <a:ext cx="37767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Conditional GAN (cGAN)</a:t>
            </a:r>
            <a:endParaRPr sz="1933"/>
          </a:p>
        </p:txBody>
      </p:sp>
      <p:pic>
        <p:nvPicPr>
          <p:cNvPr id="501" name="Google Shape;501;p34"/>
          <p:cNvPicPr preferRelativeResize="0"/>
          <p:nvPr/>
        </p:nvPicPr>
        <p:blipFill>
          <a:blip r:embed="rId3">
            <a:alphaModFix/>
          </a:blip>
          <a:stretch>
            <a:fillRect/>
          </a:stretch>
        </p:blipFill>
        <p:spPr>
          <a:xfrm>
            <a:off x="4592025" y="1306275"/>
            <a:ext cx="3724275" cy="3467100"/>
          </a:xfrm>
          <a:prstGeom prst="rect">
            <a:avLst/>
          </a:prstGeom>
          <a:noFill/>
          <a:ln>
            <a:noFill/>
          </a:ln>
        </p:spPr>
      </p:pic>
      <p:sp>
        <p:nvSpPr>
          <p:cNvPr id="502" name="Google Shape;502;p34"/>
          <p:cNvSpPr txBox="1"/>
          <p:nvPr/>
        </p:nvSpPr>
        <p:spPr>
          <a:xfrm>
            <a:off x="861250" y="1041650"/>
            <a:ext cx="208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Implement code.</a:t>
            </a:r>
            <a:endParaRPr sz="1300">
              <a:solidFill>
                <a:schemeClr val="dk2"/>
              </a:solidFill>
              <a:latin typeface="Nunito"/>
              <a:ea typeface="Nunito"/>
              <a:cs typeface="Nunito"/>
              <a:sym typeface="Nunito"/>
            </a:endParaRPr>
          </a:p>
        </p:txBody>
      </p:sp>
      <p:pic>
        <p:nvPicPr>
          <p:cNvPr id="503" name="Google Shape;503;p34"/>
          <p:cNvPicPr preferRelativeResize="0"/>
          <p:nvPr/>
        </p:nvPicPr>
        <p:blipFill>
          <a:blip r:embed="rId4">
            <a:alphaModFix/>
          </a:blip>
          <a:stretch>
            <a:fillRect/>
          </a:stretch>
        </p:blipFill>
        <p:spPr>
          <a:xfrm>
            <a:off x="861250" y="1499600"/>
            <a:ext cx="2977572" cy="3147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5"/>
          <p:cNvSpPr txBox="1"/>
          <p:nvPr>
            <p:ph type="ctrTitle"/>
          </p:nvPr>
        </p:nvSpPr>
        <p:spPr>
          <a:xfrm>
            <a:off x="861250" y="524450"/>
            <a:ext cx="37767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Conditional GAN (cGAN)</a:t>
            </a:r>
            <a:endParaRPr sz="1933"/>
          </a:p>
        </p:txBody>
      </p:sp>
      <p:sp>
        <p:nvSpPr>
          <p:cNvPr id="509" name="Google Shape;509;p35"/>
          <p:cNvSpPr txBox="1"/>
          <p:nvPr/>
        </p:nvSpPr>
        <p:spPr>
          <a:xfrm>
            <a:off x="861250" y="1041650"/>
            <a:ext cx="208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Implement code.</a:t>
            </a:r>
            <a:endParaRPr sz="1300">
              <a:solidFill>
                <a:schemeClr val="dk2"/>
              </a:solidFill>
              <a:latin typeface="Nunito"/>
              <a:ea typeface="Nunito"/>
              <a:cs typeface="Nunito"/>
              <a:sym typeface="Nunito"/>
            </a:endParaRPr>
          </a:p>
        </p:txBody>
      </p:sp>
      <p:pic>
        <p:nvPicPr>
          <p:cNvPr id="510" name="Google Shape;510;p35"/>
          <p:cNvPicPr preferRelativeResize="0"/>
          <p:nvPr/>
        </p:nvPicPr>
        <p:blipFill>
          <a:blip r:embed="rId3">
            <a:alphaModFix/>
          </a:blip>
          <a:stretch>
            <a:fillRect/>
          </a:stretch>
        </p:blipFill>
        <p:spPr>
          <a:xfrm>
            <a:off x="4949150" y="1096850"/>
            <a:ext cx="3564000" cy="3532125"/>
          </a:xfrm>
          <a:prstGeom prst="rect">
            <a:avLst/>
          </a:prstGeom>
          <a:noFill/>
          <a:ln>
            <a:noFill/>
          </a:ln>
        </p:spPr>
      </p:pic>
      <p:pic>
        <p:nvPicPr>
          <p:cNvPr id="511" name="Google Shape;511;p35"/>
          <p:cNvPicPr preferRelativeResize="0"/>
          <p:nvPr/>
        </p:nvPicPr>
        <p:blipFill>
          <a:blip r:embed="rId4">
            <a:alphaModFix/>
          </a:blip>
          <a:stretch>
            <a:fillRect/>
          </a:stretch>
        </p:blipFill>
        <p:spPr>
          <a:xfrm>
            <a:off x="861250" y="1583750"/>
            <a:ext cx="3373650" cy="2736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6"/>
          <p:cNvSpPr txBox="1"/>
          <p:nvPr>
            <p:ph type="ctrTitle"/>
          </p:nvPr>
        </p:nvSpPr>
        <p:spPr>
          <a:xfrm>
            <a:off x="861250" y="524450"/>
            <a:ext cx="37767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Conditional GAN (cGAN)</a:t>
            </a:r>
            <a:endParaRPr sz="1933"/>
          </a:p>
        </p:txBody>
      </p:sp>
      <p:pic>
        <p:nvPicPr>
          <p:cNvPr id="517" name="Google Shape;517;p36"/>
          <p:cNvPicPr preferRelativeResize="0"/>
          <p:nvPr/>
        </p:nvPicPr>
        <p:blipFill>
          <a:blip r:embed="rId3">
            <a:alphaModFix/>
          </a:blip>
          <a:stretch>
            <a:fillRect/>
          </a:stretch>
        </p:blipFill>
        <p:spPr>
          <a:xfrm>
            <a:off x="4637950" y="1077375"/>
            <a:ext cx="4201249" cy="3930959"/>
          </a:xfrm>
          <a:prstGeom prst="rect">
            <a:avLst/>
          </a:prstGeom>
          <a:noFill/>
          <a:ln>
            <a:noFill/>
          </a:ln>
        </p:spPr>
      </p:pic>
      <p:pic>
        <p:nvPicPr>
          <p:cNvPr id="518" name="Google Shape;518;p36"/>
          <p:cNvPicPr preferRelativeResize="0"/>
          <p:nvPr/>
        </p:nvPicPr>
        <p:blipFill>
          <a:blip r:embed="rId4">
            <a:alphaModFix/>
          </a:blip>
          <a:stretch>
            <a:fillRect/>
          </a:stretch>
        </p:blipFill>
        <p:spPr>
          <a:xfrm>
            <a:off x="861250" y="1995000"/>
            <a:ext cx="3600575" cy="2095700"/>
          </a:xfrm>
          <a:prstGeom prst="rect">
            <a:avLst/>
          </a:prstGeom>
          <a:noFill/>
          <a:ln>
            <a:noFill/>
          </a:ln>
        </p:spPr>
      </p:pic>
      <p:sp>
        <p:nvSpPr>
          <p:cNvPr id="519" name="Google Shape;519;p36"/>
          <p:cNvSpPr txBox="1"/>
          <p:nvPr/>
        </p:nvSpPr>
        <p:spPr>
          <a:xfrm>
            <a:off x="861250" y="1265425"/>
            <a:ext cx="27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Code implement</a:t>
            </a:r>
            <a:endParaRPr sz="1300">
              <a:solidFill>
                <a:schemeClr val="dk2"/>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7"/>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Patch GAN</a:t>
            </a:r>
            <a:endParaRPr sz="1933"/>
          </a:p>
        </p:txBody>
      </p:sp>
      <p:sp>
        <p:nvSpPr>
          <p:cNvPr id="525" name="Google Shape;525;p37"/>
          <p:cNvSpPr txBox="1"/>
          <p:nvPr/>
        </p:nvSpPr>
        <p:spPr>
          <a:xfrm>
            <a:off x="861250" y="1341775"/>
            <a:ext cx="56004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Patch GAN được sử dụng khi ảnh đầu vào cho Discriminator quá lớn, mà để Discriminator dựa vào toàn cảnh để phân loại thì kết quả sẽ không tốt.</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Bởi vậy ta sẽ chia ảnh thành các patch để Discriminator phân loại cho từng patch.</a:t>
            </a:r>
            <a:endParaRPr sz="1300">
              <a:solidFill>
                <a:schemeClr val="dk2"/>
              </a:solidFill>
              <a:latin typeface="Nunito"/>
              <a:ea typeface="Nunito"/>
              <a:cs typeface="Nunito"/>
              <a:sym typeface="Nunito"/>
            </a:endParaRPr>
          </a:p>
        </p:txBody>
      </p:sp>
      <p:pic>
        <p:nvPicPr>
          <p:cNvPr id="526" name="Google Shape;526;p37"/>
          <p:cNvPicPr preferRelativeResize="0"/>
          <p:nvPr/>
        </p:nvPicPr>
        <p:blipFill>
          <a:blip r:embed="rId3">
            <a:alphaModFix/>
          </a:blip>
          <a:stretch>
            <a:fillRect/>
          </a:stretch>
        </p:blipFill>
        <p:spPr>
          <a:xfrm>
            <a:off x="4142025" y="2527063"/>
            <a:ext cx="3223874" cy="22929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8"/>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Patch GAN</a:t>
            </a:r>
            <a:endParaRPr sz="1933"/>
          </a:p>
        </p:txBody>
      </p:sp>
      <p:sp>
        <p:nvSpPr>
          <p:cNvPr id="532" name="Google Shape;532;p38"/>
          <p:cNvSpPr txBox="1"/>
          <p:nvPr/>
        </p:nvSpPr>
        <p:spPr>
          <a:xfrm>
            <a:off x="861250" y="1024225"/>
            <a:ext cx="7374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Ta áp dụng CNN trên từng patch của ảnh. Giả sử ta chia hình ảnh thành các patch có size 70 x 70.</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Sau khi đi cho ra output của từng patch thì ta sẽ tính trung bình để ra được kết quả cuối cùng.</a:t>
            </a:r>
            <a:endParaRPr sz="1300">
              <a:solidFill>
                <a:schemeClr val="dk2"/>
              </a:solidFill>
              <a:latin typeface="Nunito"/>
              <a:ea typeface="Nunito"/>
              <a:cs typeface="Nunito"/>
              <a:sym typeface="Nunito"/>
            </a:endParaRPr>
          </a:p>
        </p:txBody>
      </p:sp>
      <p:pic>
        <p:nvPicPr>
          <p:cNvPr id="533" name="Google Shape;533;p38"/>
          <p:cNvPicPr preferRelativeResize="0"/>
          <p:nvPr/>
        </p:nvPicPr>
        <p:blipFill>
          <a:blip r:embed="rId3">
            <a:alphaModFix/>
          </a:blip>
          <a:stretch>
            <a:fillRect/>
          </a:stretch>
        </p:blipFill>
        <p:spPr>
          <a:xfrm>
            <a:off x="3769500" y="1956850"/>
            <a:ext cx="4466051" cy="1616675"/>
          </a:xfrm>
          <a:prstGeom prst="rect">
            <a:avLst/>
          </a:prstGeom>
          <a:noFill/>
          <a:ln>
            <a:noFill/>
          </a:ln>
        </p:spPr>
      </p:pic>
      <p:pic>
        <p:nvPicPr>
          <p:cNvPr id="534" name="Google Shape;534;p38"/>
          <p:cNvPicPr preferRelativeResize="0"/>
          <p:nvPr/>
        </p:nvPicPr>
        <p:blipFill>
          <a:blip r:embed="rId4">
            <a:alphaModFix/>
          </a:blip>
          <a:stretch>
            <a:fillRect/>
          </a:stretch>
        </p:blipFill>
        <p:spPr>
          <a:xfrm>
            <a:off x="861250" y="1971600"/>
            <a:ext cx="2054725" cy="483475"/>
          </a:xfrm>
          <a:prstGeom prst="rect">
            <a:avLst/>
          </a:prstGeom>
          <a:noFill/>
          <a:ln>
            <a:noFill/>
          </a:ln>
        </p:spPr>
      </p:pic>
      <p:sp>
        <p:nvSpPr>
          <p:cNvPr id="535" name="Google Shape;535;p38"/>
          <p:cNvSpPr txBox="1"/>
          <p:nvPr/>
        </p:nvSpPr>
        <p:spPr>
          <a:xfrm>
            <a:off x="861250" y="2853225"/>
            <a:ext cx="277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Kí hiệu: </a:t>
            </a:r>
            <a:endParaRPr sz="1000">
              <a:solidFill>
                <a:schemeClr val="dk2"/>
              </a:solidFill>
              <a:latin typeface="Nunito"/>
              <a:ea typeface="Nunito"/>
              <a:cs typeface="Nunito"/>
              <a:sym typeface="Nunito"/>
            </a:endParaRPr>
          </a:p>
          <a:p>
            <a:pPr indent="-292100" lvl="0" marL="457200" rtl="0" algn="l">
              <a:spcBef>
                <a:spcPts val="0"/>
              </a:spcBef>
              <a:spcAft>
                <a:spcPts val="0"/>
              </a:spcAft>
              <a:buClr>
                <a:schemeClr val="dk2"/>
              </a:buClr>
              <a:buSzPts val="1000"/>
              <a:buFont typeface="Nunito"/>
              <a:buChar char="●"/>
            </a:pPr>
            <a:r>
              <a:rPr lang="en" sz="1000">
                <a:solidFill>
                  <a:schemeClr val="dk2"/>
                </a:solidFill>
                <a:latin typeface="Nunito"/>
                <a:ea typeface="Nunito"/>
                <a:cs typeface="Nunito"/>
                <a:sym typeface="Nunito"/>
              </a:rPr>
              <a:t>W: size của tensor</a:t>
            </a:r>
            <a:endParaRPr sz="1000">
              <a:solidFill>
                <a:schemeClr val="dk2"/>
              </a:solidFill>
              <a:latin typeface="Nunito"/>
              <a:ea typeface="Nunito"/>
              <a:cs typeface="Nunito"/>
              <a:sym typeface="Nunito"/>
            </a:endParaRPr>
          </a:p>
          <a:p>
            <a:pPr indent="-292100" lvl="0" marL="457200" rtl="0" algn="l">
              <a:spcBef>
                <a:spcPts val="0"/>
              </a:spcBef>
              <a:spcAft>
                <a:spcPts val="0"/>
              </a:spcAft>
              <a:buClr>
                <a:schemeClr val="dk2"/>
              </a:buClr>
              <a:buSzPts val="1000"/>
              <a:buFont typeface="Nunito"/>
              <a:buChar char="●"/>
            </a:pPr>
            <a:r>
              <a:rPr lang="en" sz="1000">
                <a:solidFill>
                  <a:schemeClr val="dk2"/>
                </a:solidFill>
                <a:latin typeface="Nunito"/>
                <a:ea typeface="Nunito"/>
                <a:cs typeface="Nunito"/>
                <a:sym typeface="Nunito"/>
              </a:rPr>
              <a:t>S : stride </a:t>
            </a:r>
            <a:endParaRPr sz="1000">
              <a:solidFill>
                <a:schemeClr val="dk2"/>
              </a:solidFill>
              <a:latin typeface="Nunito"/>
              <a:ea typeface="Nunito"/>
              <a:cs typeface="Nunito"/>
              <a:sym typeface="Nunito"/>
            </a:endParaRPr>
          </a:p>
          <a:p>
            <a:pPr indent="-292100" lvl="0" marL="457200" rtl="0" algn="l">
              <a:spcBef>
                <a:spcPts val="0"/>
              </a:spcBef>
              <a:spcAft>
                <a:spcPts val="0"/>
              </a:spcAft>
              <a:buClr>
                <a:schemeClr val="dk2"/>
              </a:buClr>
              <a:buSzPts val="1000"/>
              <a:buFont typeface="Nunito"/>
              <a:buChar char="●"/>
            </a:pPr>
            <a:r>
              <a:rPr lang="en" sz="1000">
                <a:solidFill>
                  <a:schemeClr val="dk2"/>
                </a:solidFill>
                <a:latin typeface="Nunito"/>
                <a:ea typeface="Nunito"/>
                <a:cs typeface="Nunito"/>
                <a:sym typeface="Nunito"/>
              </a:rPr>
              <a:t>P : padding</a:t>
            </a:r>
            <a:endParaRPr sz="1000">
              <a:solidFill>
                <a:schemeClr val="dk2"/>
              </a:solidFill>
              <a:latin typeface="Nunito"/>
              <a:ea typeface="Nunito"/>
              <a:cs typeface="Nunito"/>
              <a:sym typeface="Nunito"/>
            </a:endParaRPr>
          </a:p>
          <a:p>
            <a:pPr indent="-292100" lvl="0" marL="457200" rtl="0" algn="l">
              <a:spcBef>
                <a:spcPts val="0"/>
              </a:spcBef>
              <a:spcAft>
                <a:spcPts val="0"/>
              </a:spcAft>
              <a:buClr>
                <a:schemeClr val="dk2"/>
              </a:buClr>
              <a:buSzPts val="1000"/>
              <a:buFont typeface="Nunito"/>
              <a:buChar char="●"/>
            </a:pPr>
            <a:r>
              <a:rPr lang="en" sz="1000">
                <a:solidFill>
                  <a:schemeClr val="dk2"/>
                </a:solidFill>
                <a:latin typeface="Nunito"/>
                <a:ea typeface="Nunito"/>
                <a:cs typeface="Nunito"/>
                <a:sym typeface="Nunito"/>
              </a:rPr>
              <a:t>K: kernel size (F trong công thức)</a:t>
            </a:r>
            <a:endParaRPr sz="1000">
              <a:solidFill>
                <a:schemeClr val="dk2"/>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9"/>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Pix2Pix</a:t>
            </a:r>
            <a:endParaRPr sz="1933"/>
          </a:p>
        </p:txBody>
      </p:sp>
      <p:sp>
        <p:nvSpPr>
          <p:cNvPr id="541" name="Google Shape;541;p39"/>
          <p:cNvSpPr txBox="1"/>
          <p:nvPr/>
        </p:nvSpPr>
        <p:spPr>
          <a:xfrm>
            <a:off x="861250" y="1200325"/>
            <a:ext cx="73158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Pix2Pix là 1 mạng GAN tuy nhiên input của GAN là noise thì input của Pix2Pix là 1 ảnh vẽ. </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Output của Pix2Pix là 1 ảnh vẽ.</a:t>
            </a:r>
            <a:endParaRPr sz="1300">
              <a:solidFill>
                <a:schemeClr val="dk2"/>
              </a:solidFill>
              <a:latin typeface="Nunito"/>
              <a:ea typeface="Nunito"/>
              <a:cs typeface="Nunito"/>
              <a:sym typeface="Nunito"/>
            </a:endParaRPr>
          </a:p>
        </p:txBody>
      </p:sp>
      <p:pic>
        <p:nvPicPr>
          <p:cNvPr id="542" name="Google Shape;542;p39"/>
          <p:cNvPicPr preferRelativeResize="0"/>
          <p:nvPr/>
        </p:nvPicPr>
        <p:blipFill>
          <a:blip r:embed="rId3">
            <a:alphaModFix/>
          </a:blip>
          <a:stretch>
            <a:fillRect/>
          </a:stretch>
        </p:blipFill>
        <p:spPr>
          <a:xfrm>
            <a:off x="861250" y="2117775"/>
            <a:ext cx="6309251" cy="23242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0"/>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Pix2Pix</a:t>
            </a:r>
            <a:endParaRPr sz="1933"/>
          </a:p>
        </p:txBody>
      </p:sp>
      <p:sp>
        <p:nvSpPr>
          <p:cNvPr id="548" name="Google Shape;548;p40"/>
          <p:cNvSpPr txBox="1"/>
          <p:nvPr/>
        </p:nvSpPr>
        <p:spPr>
          <a:xfrm>
            <a:off x="861250" y="1055975"/>
            <a:ext cx="731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Tổng quan kiến trúc mạng Pix2Pix.</a:t>
            </a:r>
            <a:endParaRPr sz="1300">
              <a:solidFill>
                <a:schemeClr val="dk2"/>
              </a:solidFill>
              <a:latin typeface="Nunito"/>
              <a:ea typeface="Nunito"/>
              <a:cs typeface="Nunito"/>
              <a:sym typeface="Nunito"/>
            </a:endParaRPr>
          </a:p>
        </p:txBody>
      </p:sp>
      <p:pic>
        <p:nvPicPr>
          <p:cNvPr id="549" name="Google Shape;549;p40"/>
          <p:cNvPicPr preferRelativeResize="0"/>
          <p:nvPr/>
        </p:nvPicPr>
        <p:blipFill>
          <a:blip r:embed="rId3">
            <a:alphaModFix/>
          </a:blip>
          <a:stretch>
            <a:fillRect/>
          </a:stretch>
        </p:blipFill>
        <p:spPr>
          <a:xfrm>
            <a:off x="861250" y="1580425"/>
            <a:ext cx="7631050" cy="31239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1"/>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Pix2Pix</a:t>
            </a:r>
            <a:endParaRPr sz="1933"/>
          </a:p>
        </p:txBody>
      </p:sp>
      <p:pic>
        <p:nvPicPr>
          <p:cNvPr id="555" name="Google Shape;555;p41"/>
          <p:cNvPicPr preferRelativeResize="0"/>
          <p:nvPr/>
        </p:nvPicPr>
        <p:blipFill>
          <a:blip r:embed="rId3">
            <a:alphaModFix/>
          </a:blip>
          <a:stretch>
            <a:fillRect/>
          </a:stretch>
        </p:blipFill>
        <p:spPr>
          <a:xfrm>
            <a:off x="861250" y="2522975"/>
            <a:ext cx="3931276" cy="1789025"/>
          </a:xfrm>
          <a:prstGeom prst="rect">
            <a:avLst/>
          </a:prstGeom>
          <a:noFill/>
          <a:ln>
            <a:noFill/>
          </a:ln>
        </p:spPr>
      </p:pic>
      <p:pic>
        <p:nvPicPr>
          <p:cNvPr id="556" name="Google Shape;556;p41"/>
          <p:cNvPicPr preferRelativeResize="0"/>
          <p:nvPr/>
        </p:nvPicPr>
        <p:blipFill>
          <a:blip r:embed="rId4">
            <a:alphaModFix/>
          </a:blip>
          <a:stretch>
            <a:fillRect/>
          </a:stretch>
        </p:blipFill>
        <p:spPr>
          <a:xfrm>
            <a:off x="4996875" y="1787825"/>
            <a:ext cx="3810001" cy="3259336"/>
          </a:xfrm>
          <a:prstGeom prst="rect">
            <a:avLst/>
          </a:prstGeom>
          <a:noFill/>
          <a:ln>
            <a:noFill/>
          </a:ln>
        </p:spPr>
      </p:pic>
      <p:sp>
        <p:nvSpPr>
          <p:cNvPr id="557" name="Google Shape;557;p41"/>
          <p:cNvSpPr txBox="1"/>
          <p:nvPr/>
        </p:nvSpPr>
        <p:spPr>
          <a:xfrm>
            <a:off x="861250" y="1176500"/>
            <a:ext cx="56004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Kiến trúc Generator sử dụng kiến trúc mạng Unet.</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Kiến trúc Discriminator là PatchGAN.</a:t>
            </a:r>
            <a:endParaRPr sz="1300">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5"/>
          <p:cNvSpPr txBox="1"/>
          <p:nvPr>
            <p:ph type="ctrTitle"/>
          </p:nvPr>
        </p:nvSpPr>
        <p:spPr>
          <a:xfrm>
            <a:off x="861250" y="295850"/>
            <a:ext cx="2295300" cy="572400"/>
          </a:xfrm>
          <a:prstGeom prst="rect">
            <a:avLst/>
          </a:prstGeom>
        </p:spPr>
        <p:txBody>
          <a:bodyPr anchorCtr="0" anchor="ctr" bIns="91425" lIns="91425" spcFirstLastPara="1" rIns="91425" wrap="square" tIns="91425">
            <a:normAutofit fontScale="90000"/>
          </a:bodyPr>
          <a:lstStyle/>
          <a:p>
            <a:pPr indent="0" lvl="0" marL="1371600" rtl="0" algn="l">
              <a:spcBef>
                <a:spcPts val="0"/>
              </a:spcBef>
              <a:spcAft>
                <a:spcPts val="0"/>
              </a:spcAft>
              <a:buNone/>
            </a:pPr>
            <a:r>
              <a:t/>
            </a:r>
            <a:endParaRPr sz="2788">
              <a:solidFill>
                <a:schemeClr val="dk2"/>
              </a:solidFill>
            </a:endParaRPr>
          </a:p>
          <a:p>
            <a:pPr indent="-364490" lvl="0" marL="457200" rtl="0" algn="l">
              <a:spcBef>
                <a:spcPts val="0"/>
              </a:spcBef>
              <a:spcAft>
                <a:spcPts val="0"/>
              </a:spcAft>
              <a:buSzPct val="100000"/>
              <a:buChar char="❖"/>
            </a:pPr>
            <a:r>
              <a:rPr lang="en" sz="2377"/>
              <a:t>Introduction</a:t>
            </a:r>
            <a:endParaRPr sz="1933"/>
          </a:p>
        </p:txBody>
      </p:sp>
      <p:sp>
        <p:nvSpPr>
          <p:cNvPr id="295" name="Google Shape;295;p15"/>
          <p:cNvSpPr txBox="1"/>
          <p:nvPr/>
        </p:nvSpPr>
        <p:spPr>
          <a:xfrm>
            <a:off x="861250" y="1166750"/>
            <a:ext cx="560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Activation function: Tanh &amp; Leaky Relu</a:t>
            </a:r>
            <a:endParaRPr sz="1300">
              <a:solidFill>
                <a:schemeClr val="dk2"/>
              </a:solidFill>
              <a:latin typeface="Nunito"/>
              <a:ea typeface="Nunito"/>
              <a:cs typeface="Nunito"/>
              <a:sym typeface="Nunito"/>
            </a:endParaRPr>
          </a:p>
        </p:txBody>
      </p:sp>
      <p:pic>
        <p:nvPicPr>
          <p:cNvPr id="296" name="Google Shape;296;p15"/>
          <p:cNvPicPr preferRelativeResize="0"/>
          <p:nvPr/>
        </p:nvPicPr>
        <p:blipFill>
          <a:blip r:embed="rId3">
            <a:alphaModFix/>
          </a:blip>
          <a:stretch>
            <a:fillRect/>
          </a:stretch>
        </p:blipFill>
        <p:spPr>
          <a:xfrm>
            <a:off x="906800" y="1881350"/>
            <a:ext cx="1632400" cy="572400"/>
          </a:xfrm>
          <a:prstGeom prst="rect">
            <a:avLst/>
          </a:prstGeom>
          <a:noFill/>
          <a:ln>
            <a:noFill/>
          </a:ln>
        </p:spPr>
      </p:pic>
      <p:sp>
        <p:nvSpPr>
          <p:cNvPr id="297" name="Google Shape;297;p15"/>
          <p:cNvSpPr txBox="1"/>
          <p:nvPr/>
        </p:nvSpPr>
        <p:spPr>
          <a:xfrm>
            <a:off x="4572000" y="888825"/>
            <a:ext cx="37107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Mục đích của activation function: sau khi đi qua các lớp MLP thì output sẽ ở dạng tuyến tính, như vậy model sẽ dễ bị </a:t>
            </a:r>
            <a:r>
              <a:rPr lang="en" sz="1300">
                <a:solidFill>
                  <a:schemeClr val="dk2"/>
                </a:solidFill>
                <a:latin typeface="Nunito"/>
                <a:ea typeface="Nunito"/>
                <a:cs typeface="Nunito"/>
                <a:sym typeface="Nunito"/>
              </a:rPr>
              <a:t>overfitting</a:t>
            </a:r>
            <a:r>
              <a:rPr lang="en" sz="1300">
                <a:solidFill>
                  <a:schemeClr val="dk2"/>
                </a:solidFill>
                <a:latin typeface="Nunito"/>
                <a:ea typeface="Nunito"/>
                <a:cs typeface="Nunito"/>
                <a:sym typeface="Nunito"/>
              </a:rPr>
              <a:t>. </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Bởi vậy nên cần các hàm activation function để output trở thành dạng phi tuyến </a:t>
            </a:r>
            <a:endParaRPr sz="1300">
              <a:solidFill>
                <a:schemeClr val="dk2"/>
              </a:solidFill>
              <a:latin typeface="Nunito"/>
              <a:ea typeface="Nunito"/>
              <a:cs typeface="Nunito"/>
              <a:sym typeface="Nunito"/>
            </a:endParaRPr>
          </a:p>
        </p:txBody>
      </p:sp>
      <p:pic>
        <p:nvPicPr>
          <p:cNvPr id="298" name="Google Shape;298;p15"/>
          <p:cNvPicPr preferRelativeResize="0"/>
          <p:nvPr/>
        </p:nvPicPr>
        <p:blipFill>
          <a:blip r:embed="rId4">
            <a:alphaModFix/>
          </a:blip>
          <a:stretch>
            <a:fillRect/>
          </a:stretch>
        </p:blipFill>
        <p:spPr>
          <a:xfrm>
            <a:off x="861250" y="2690375"/>
            <a:ext cx="3048000" cy="1924050"/>
          </a:xfrm>
          <a:prstGeom prst="rect">
            <a:avLst/>
          </a:prstGeom>
          <a:noFill/>
          <a:ln>
            <a:noFill/>
          </a:ln>
        </p:spPr>
      </p:pic>
      <p:pic>
        <p:nvPicPr>
          <p:cNvPr id="299" name="Google Shape;299;p15"/>
          <p:cNvPicPr preferRelativeResize="0"/>
          <p:nvPr/>
        </p:nvPicPr>
        <p:blipFill>
          <a:blip r:embed="rId5">
            <a:alphaModFix/>
          </a:blip>
          <a:stretch>
            <a:fillRect/>
          </a:stretch>
        </p:blipFill>
        <p:spPr>
          <a:xfrm>
            <a:off x="4830852" y="3175399"/>
            <a:ext cx="4118450" cy="1439025"/>
          </a:xfrm>
          <a:prstGeom prst="rect">
            <a:avLst/>
          </a:prstGeom>
          <a:noFill/>
          <a:ln>
            <a:noFill/>
          </a:ln>
        </p:spPr>
      </p:pic>
      <p:sp>
        <p:nvSpPr>
          <p:cNvPr id="300" name="Google Shape;300;p15"/>
          <p:cNvSpPr txBox="1"/>
          <p:nvPr/>
        </p:nvSpPr>
        <p:spPr>
          <a:xfrm>
            <a:off x="4830850" y="2690375"/>
            <a:ext cx="361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Leaky Relu vẫn giữ lại được các giá trị âm trong khi đó thì Relu thì không.</a:t>
            </a:r>
            <a:endParaRPr sz="1000">
              <a:solidFill>
                <a:schemeClr val="dk2"/>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2"/>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Pix2Pix</a:t>
            </a:r>
            <a:endParaRPr sz="1933"/>
          </a:p>
        </p:txBody>
      </p:sp>
      <p:sp>
        <p:nvSpPr>
          <p:cNvPr id="563" name="Google Shape;563;p42"/>
          <p:cNvSpPr txBox="1"/>
          <p:nvPr/>
        </p:nvSpPr>
        <p:spPr>
          <a:xfrm>
            <a:off x="861250" y="1252625"/>
            <a:ext cx="65592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 </a:t>
            </a:r>
            <a:r>
              <a:rPr lang="en" sz="1300">
                <a:solidFill>
                  <a:schemeClr val="dk2"/>
                </a:solidFill>
                <a:latin typeface="Nunito"/>
                <a:ea typeface="Nunito"/>
                <a:cs typeface="Nunito"/>
                <a:sym typeface="Nunito"/>
              </a:rPr>
              <a:t>Tương tự mạng GAN. Tuy nhiên sẽ có điểm khác biệt ở hàm loss.</a:t>
            </a:r>
            <a:endParaRPr sz="1300">
              <a:solidFill>
                <a:schemeClr val="dk2"/>
              </a:solidFill>
              <a:latin typeface="Nunito"/>
              <a:ea typeface="Nunito"/>
              <a:cs typeface="Nunito"/>
              <a:sym typeface="Nunito"/>
            </a:endParaRPr>
          </a:p>
        </p:txBody>
      </p:sp>
      <p:pic>
        <p:nvPicPr>
          <p:cNvPr id="564" name="Google Shape;564;p42"/>
          <p:cNvPicPr preferRelativeResize="0"/>
          <p:nvPr/>
        </p:nvPicPr>
        <p:blipFill>
          <a:blip r:embed="rId3">
            <a:alphaModFix/>
          </a:blip>
          <a:stretch>
            <a:fillRect/>
          </a:stretch>
        </p:blipFill>
        <p:spPr>
          <a:xfrm>
            <a:off x="4926850" y="1809125"/>
            <a:ext cx="4125849" cy="1948650"/>
          </a:xfrm>
          <a:prstGeom prst="rect">
            <a:avLst/>
          </a:prstGeom>
          <a:noFill/>
          <a:ln>
            <a:noFill/>
          </a:ln>
        </p:spPr>
      </p:pic>
      <p:sp>
        <p:nvSpPr>
          <p:cNvPr id="565" name="Google Shape;565;p42"/>
          <p:cNvSpPr txBox="1"/>
          <p:nvPr/>
        </p:nvSpPr>
        <p:spPr>
          <a:xfrm>
            <a:off x="861250" y="1712875"/>
            <a:ext cx="40656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Ta thêm hàm loss L1 giữa ảnh được sinh ra và ảnh từ dataset, điều này sẽ giúp fake image được kéo về cùng cục bộ nhanh hơn giúp quá trình train dễ dàng hơn. Tuy nhiên hàm L1 sẽ làm mất đi tính sáng tạo khi sinh ảnh, bởi vậy nên ta sẽ nhân thêm 1 hệ số lambda tránh điều này.</a:t>
            </a:r>
            <a:endParaRPr sz="1300">
              <a:solidFill>
                <a:schemeClr val="dk2"/>
              </a:solidFill>
              <a:latin typeface="Nunito"/>
              <a:ea typeface="Nunito"/>
              <a:cs typeface="Nunito"/>
              <a:sym typeface="Nunito"/>
            </a:endParaRPr>
          </a:p>
        </p:txBody>
      </p:sp>
      <p:pic>
        <p:nvPicPr>
          <p:cNvPr id="566" name="Google Shape;566;p42"/>
          <p:cNvPicPr preferRelativeResize="0"/>
          <p:nvPr/>
        </p:nvPicPr>
        <p:blipFill>
          <a:blip r:embed="rId4">
            <a:alphaModFix/>
          </a:blip>
          <a:stretch>
            <a:fillRect/>
          </a:stretch>
        </p:blipFill>
        <p:spPr>
          <a:xfrm>
            <a:off x="1404950" y="3364525"/>
            <a:ext cx="3030853" cy="785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3"/>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Pix2Pix</a:t>
            </a:r>
            <a:endParaRPr sz="1933"/>
          </a:p>
        </p:txBody>
      </p:sp>
      <p:sp>
        <p:nvSpPr>
          <p:cNvPr id="572" name="Google Shape;572;p43"/>
          <p:cNvSpPr txBox="1"/>
          <p:nvPr/>
        </p:nvSpPr>
        <p:spPr>
          <a:xfrm>
            <a:off x="868800" y="1075175"/>
            <a:ext cx="27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Train generator</a:t>
            </a:r>
            <a:endParaRPr sz="1300">
              <a:solidFill>
                <a:schemeClr val="dk2"/>
              </a:solidFill>
              <a:latin typeface="Nunito"/>
              <a:ea typeface="Nunito"/>
              <a:cs typeface="Nunito"/>
              <a:sym typeface="Nunito"/>
            </a:endParaRPr>
          </a:p>
        </p:txBody>
      </p:sp>
      <p:pic>
        <p:nvPicPr>
          <p:cNvPr id="573" name="Google Shape;573;p43"/>
          <p:cNvPicPr preferRelativeResize="0"/>
          <p:nvPr/>
        </p:nvPicPr>
        <p:blipFill>
          <a:blip r:embed="rId3">
            <a:alphaModFix/>
          </a:blip>
          <a:stretch>
            <a:fillRect/>
          </a:stretch>
        </p:blipFill>
        <p:spPr>
          <a:xfrm>
            <a:off x="5286923" y="1357225"/>
            <a:ext cx="2860275" cy="3633875"/>
          </a:xfrm>
          <a:prstGeom prst="rect">
            <a:avLst/>
          </a:prstGeom>
          <a:noFill/>
          <a:ln>
            <a:noFill/>
          </a:ln>
        </p:spPr>
      </p:pic>
      <p:pic>
        <p:nvPicPr>
          <p:cNvPr id="574" name="Google Shape;574;p43"/>
          <p:cNvPicPr preferRelativeResize="0"/>
          <p:nvPr/>
        </p:nvPicPr>
        <p:blipFill>
          <a:blip r:embed="rId4">
            <a:alphaModFix/>
          </a:blip>
          <a:stretch>
            <a:fillRect/>
          </a:stretch>
        </p:blipFill>
        <p:spPr>
          <a:xfrm>
            <a:off x="861250" y="1612475"/>
            <a:ext cx="2877854" cy="33786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4"/>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Pix2Pix</a:t>
            </a:r>
            <a:endParaRPr sz="1933"/>
          </a:p>
        </p:txBody>
      </p:sp>
      <p:sp>
        <p:nvSpPr>
          <p:cNvPr id="580" name="Google Shape;580;p44"/>
          <p:cNvSpPr txBox="1"/>
          <p:nvPr/>
        </p:nvSpPr>
        <p:spPr>
          <a:xfrm>
            <a:off x="868800" y="1075175"/>
            <a:ext cx="27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Train discriminator.</a:t>
            </a:r>
            <a:endParaRPr sz="1300">
              <a:solidFill>
                <a:schemeClr val="dk2"/>
              </a:solidFill>
              <a:latin typeface="Nunito"/>
              <a:ea typeface="Nunito"/>
              <a:cs typeface="Nunito"/>
              <a:sym typeface="Nunito"/>
            </a:endParaRPr>
          </a:p>
        </p:txBody>
      </p:sp>
      <p:pic>
        <p:nvPicPr>
          <p:cNvPr id="581" name="Google Shape;581;p44"/>
          <p:cNvPicPr preferRelativeResize="0"/>
          <p:nvPr/>
        </p:nvPicPr>
        <p:blipFill>
          <a:blip r:embed="rId3">
            <a:alphaModFix/>
          </a:blip>
          <a:stretch>
            <a:fillRect/>
          </a:stretch>
        </p:blipFill>
        <p:spPr>
          <a:xfrm>
            <a:off x="5309375" y="1096850"/>
            <a:ext cx="2828800" cy="3841775"/>
          </a:xfrm>
          <a:prstGeom prst="rect">
            <a:avLst/>
          </a:prstGeom>
          <a:noFill/>
          <a:ln>
            <a:noFill/>
          </a:ln>
        </p:spPr>
      </p:pic>
      <p:pic>
        <p:nvPicPr>
          <p:cNvPr id="582" name="Google Shape;582;p44"/>
          <p:cNvPicPr preferRelativeResize="0"/>
          <p:nvPr/>
        </p:nvPicPr>
        <p:blipFill>
          <a:blip r:embed="rId4">
            <a:alphaModFix/>
          </a:blip>
          <a:stretch>
            <a:fillRect/>
          </a:stretch>
        </p:blipFill>
        <p:spPr>
          <a:xfrm>
            <a:off x="861250" y="1754475"/>
            <a:ext cx="3484951" cy="26865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5"/>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CycleGAN</a:t>
            </a:r>
            <a:endParaRPr sz="1933"/>
          </a:p>
        </p:txBody>
      </p:sp>
      <p:sp>
        <p:nvSpPr>
          <p:cNvPr id="588" name="Google Shape;588;p45"/>
          <p:cNvSpPr txBox="1"/>
          <p:nvPr/>
        </p:nvSpPr>
        <p:spPr>
          <a:xfrm>
            <a:off x="868800" y="1075175"/>
            <a:ext cx="72657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Với Pix2Pix dataset cần chuẩn bị từng pair(input và output image), điều này sẽ tốn thời gian và công sức.</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Cycle GAN thuộc bài toán image translate sẽ giải quyết vấn đề này.</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Trong hình bên dưới input của Cycle GAN là ảnh ngựa vằn và output là hình ảnh ngựa thường.</a:t>
            </a:r>
            <a:endParaRPr sz="1300">
              <a:solidFill>
                <a:schemeClr val="dk2"/>
              </a:solidFill>
              <a:latin typeface="Nunito"/>
              <a:ea typeface="Nunito"/>
              <a:cs typeface="Nunito"/>
              <a:sym typeface="Nunito"/>
            </a:endParaRPr>
          </a:p>
        </p:txBody>
      </p:sp>
      <p:pic>
        <p:nvPicPr>
          <p:cNvPr id="589" name="Google Shape;589;p45"/>
          <p:cNvPicPr preferRelativeResize="0"/>
          <p:nvPr/>
        </p:nvPicPr>
        <p:blipFill>
          <a:blip r:embed="rId3">
            <a:alphaModFix/>
          </a:blip>
          <a:stretch>
            <a:fillRect/>
          </a:stretch>
        </p:blipFill>
        <p:spPr>
          <a:xfrm>
            <a:off x="868796" y="2571750"/>
            <a:ext cx="5407324" cy="2106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6"/>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CycleGAN</a:t>
            </a:r>
            <a:endParaRPr sz="1933"/>
          </a:p>
        </p:txBody>
      </p:sp>
      <p:pic>
        <p:nvPicPr>
          <p:cNvPr id="595" name="Google Shape;595;p46"/>
          <p:cNvPicPr preferRelativeResize="0"/>
          <p:nvPr/>
        </p:nvPicPr>
        <p:blipFill>
          <a:blip r:embed="rId3">
            <a:alphaModFix/>
          </a:blip>
          <a:stretch>
            <a:fillRect/>
          </a:stretch>
        </p:blipFill>
        <p:spPr>
          <a:xfrm>
            <a:off x="861250" y="1817900"/>
            <a:ext cx="3611351" cy="3066650"/>
          </a:xfrm>
          <a:prstGeom prst="rect">
            <a:avLst/>
          </a:prstGeom>
          <a:noFill/>
          <a:ln>
            <a:noFill/>
          </a:ln>
        </p:spPr>
      </p:pic>
      <p:pic>
        <p:nvPicPr>
          <p:cNvPr id="596" name="Google Shape;596;p46"/>
          <p:cNvPicPr preferRelativeResize="0"/>
          <p:nvPr/>
        </p:nvPicPr>
        <p:blipFill>
          <a:blip r:embed="rId4">
            <a:alphaModFix/>
          </a:blip>
          <a:stretch>
            <a:fillRect/>
          </a:stretch>
        </p:blipFill>
        <p:spPr>
          <a:xfrm>
            <a:off x="4630350" y="1817900"/>
            <a:ext cx="4409876" cy="3066650"/>
          </a:xfrm>
          <a:prstGeom prst="rect">
            <a:avLst/>
          </a:prstGeom>
          <a:noFill/>
          <a:ln>
            <a:noFill/>
          </a:ln>
        </p:spPr>
      </p:pic>
      <p:sp>
        <p:nvSpPr>
          <p:cNvPr id="597" name="Google Shape;597;p46"/>
          <p:cNvSpPr txBox="1"/>
          <p:nvPr/>
        </p:nvSpPr>
        <p:spPr>
          <a:xfrm>
            <a:off x="861250" y="1137600"/>
            <a:ext cx="7004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Cycle Gan vẫn sử dụng hai mạng Generator và Discriminator. Bên dưới là nhiệm vụ của 2 mạng này trong Cycle GAN.</a:t>
            </a:r>
            <a:endParaRPr sz="1300">
              <a:solidFill>
                <a:schemeClr val="dk2"/>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7"/>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CycleGAN</a:t>
            </a:r>
            <a:endParaRPr sz="1933"/>
          </a:p>
        </p:txBody>
      </p:sp>
      <p:pic>
        <p:nvPicPr>
          <p:cNvPr id="603" name="Google Shape;603;p47"/>
          <p:cNvPicPr preferRelativeResize="0"/>
          <p:nvPr/>
        </p:nvPicPr>
        <p:blipFill>
          <a:blip r:embed="rId3">
            <a:alphaModFix/>
          </a:blip>
          <a:stretch>
            <a:fillRect/>
          </a:stretch>
        </p:blipFill>
        <p:spPr>
          <a:xfrm>
            <a:off x="4336475" y="1096850"/>
            <a:ext cx="4547724" cy="2077075"/>
          </a:xfrm>
          <a:prstGeom prst="rect">
            <a:avLst/>
          </a:prstGeom>
          <a:noFill/>
          <a:ln>
            <a:noFill/>
          </a:ln>
        </p:spPr>
      </p:pic>
      <p:sp>
        <p:nvSpPr>
          <p:cNvPr id="604" name="Google Shape;604;p47"/>
          <p:cNvSpPr txBox="1"/>
          <p:nvPr/>
        </p:nvSpPr>
        <p:spPr>
          <a:xfrm>
            <a:off x="861250" y="1255200"/>
            <a:ext cx="2872500" cy="335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Ta có 2 mạng Generator(Gab, Gba) và 2 discriminator(Da, Db):</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dataset A: ảnh ngựa thường, dataset B: ảnh ngựa vằn.</a:t>
            </a:r>
            <a:endParaRPr sz="1300">
              <a:solidFill>
                <a:schemeClr val="dk2"/>
              </a:solidFill>
              <a:latin typeface="Nunito"/>
              <a:ea typeface="Nunito"/>
              <a:cs typeface="Nunito"/>
              <a:sym typeface="Nunito"/>
            </a:endParaRPr>
          </a:p>
          <a:p>
            <a:pPr indent="0" lvl="0" marL="457200" rtl="0" algn="l">
              <a:spcBef>
                <a:spcPts val="0"/>
              </a:spcBef>
              <a:spcAft>
                <a:spcPts val="0"/>
              </a:spcAft>
              <a:buNone/>
            </a:pPr>
            <a:r>
              <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Gab: chuyển ảnh ngựa thường sang ngựa vằn. </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Gba: chuyển từ ngựa vằn sang ngựa thường.</a:t>
            </a:r>
            <a:endParaRPr sz="1300">
              <a:solidFill>
                <a:schemeClr val="dk2"/>
              </a:solidFill>
              <a:latin typeface="Nunito"/>
              <a:ea typeface="Nunito"/>
              <a:cs typeface="Nunito"/>
              <a:sym typeface="Nunito"/>
            </a:endParaRPr>
          </a:p>
          <a:p>
            <a:pPr indent="0" lvl="0" marL="457200" rtl="0" algn="l">
              <a:spcBef>
                <a:spcPts val="0"/>
              </a:spcBef>
              <a:spcAft>
                <a:spcPts val="0"/>
              </a:spcAft>
              <a:buNone/>
            </a:pPr>
            <a:r>
              <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Da: phân biệt ngựa thường trong dataset A và ngựa thường do Gba sinh ra.</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Db: phân biệt ảnh ngựa vằn trong dataset B và ảnh ngựa vằn do Gab sinh ra.</a:t>
            </a:r>
            <a:endParaRPr sz="1300">
              <a:solidFill>
                <a:schemeClr val="dk2"/>
              </a:solidFill>
              <a:latin typeface="Nunito"/>
              <a:ea typeface="Nunito"/>
              <a:cs typeface="Nunito"/>
              <a:sym typeface="Nunito"/>
            </a:endParaRPr>
          </a:p>
        </p:txBody>
      </p:sp>
      <p:sp>
        <p:nvSpPr>
          <p:cNvPr id="605" name="Google Shape;605;p47"/>
          <p:cNvSpPr txBox="1"/>
          <p:nvPr/>
        </p:nvSpPr>
        <p:spPr>
          <a:xfrm>
            <a:off x="4336475" y="3529475"/>
            <a:ext cx="44823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Điểm chú ý: ta sẽ sử dụng L1 hoặc L2 đối với ảnh input_A và ảnh cyclic_A. L1/L2 sẽ kéo 2 ảnh này lại để chúng giống nhau muốn thế thì generated_B được sinh ra cũng phải được làm tốt. Đó là ý </a:t>
            </a:r>
            <a:r>
              <a:rPr lang="en" sz="1300">
                <a:solidFill>
                  <a:schemeClr val="dk2"/>
                </a:solidFill>
                <a:latin typeface="Nunito"/>
                <a:ea typeface="Nunito"/>
                <a:cs typeface="Nunito"/>
                <a:sym typeface="Nunito"/>
              </a:rPr>
              <a:t>tưởng</a:t>
            </a:r>
            <a:r>
              <a:rPr lang="en" sz="1300">
                <a:solidFill>
                  <a:schemeClr val="dk2"/>
                </a:solidFill>
                <a:latin typeface="Nunito"/>
                <a:ea typeface="Nunito"/>
                <a:cs typeface="Nunito"/>
                <a:sym typeface="Nunito"/>
              </a:rPr>
              <a:t> của cycle </a:t>
            </a:r>
            <a:r>
              <a:rPr lang="en" sz="1300">
                <a:solidFill>
                  <a:schemeClr val="dk2"/>
                </a:solidFill>
                <a:latin typeface="Nunito"/>
                <a:ea typeface="Nunito"/>
                <a:cs typeface="Nunito"/>
                <a:sym typeface="Nunito"/>
              </a:rPr>
              <a:t>consistency</a:t>
            </a:r>
            <a:endParaRPr sz="1300">
              <a:solidFill>
                <a:schemeClr val="dk2"/>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8"/>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CycleGAN</a:t>
            </a:r>
            <a:endParaRPr sz="1933"/>
          </a:p>
        </p:txBody>
      </p:sp>
      <p:sp>
        <p:nvSpPr>
          <p:cNvPr id="611" name="Google Shape;611;p48"/>
          <p:cNvSpPr txBox="1"/>
          <p:nvPr/>
        </p:nvSpPr>
        <p:spPr>
          <a:xfrm>
            <a:off x="1147950" y="1464625"/>
            <a:ext cx="8035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Kiến trúc của mạng Generator sử dụng Unet và Discriminator sử dụng PatchGAN.</a:t>
            </a:r>
            <a:endParaRPr sz="1300">
              <a:solidFill>
                <a:schemeClr val="dk2"/>
              </a:solidFill>
              <a:latin typeface="Nunito"/>
              <a:ea typeface="Nunito"/>
              <a:cs typeface="Nunito"/>
              <a:sym typeface="Nunito"/>
            </a:endParaRPr>
          </a:p>
        </p:txBody>
      </p:sp>
      <p:pic>
        <p:nvPicPr>
          <p:cNvPr id="612" name="Google Shape;612;p48"/>
          <p:cNvPicPr preferRelativeResize="0"/>
          <p:nvPr/>
        </p:nvPicPr>
        <p:blipFill>
          <a:blip r:embed="rId3">
            <a:alphaModFix/>
          </a:blip>
          <a:stretch>
            <a:fillRect/>
          </a:stretch>
        </p:blipFill>
        <p:spPr>
          <a:xfrm>
            <a:off x="861250" y="2217300"/>
            <a:ext cx="3931274" cy="2459850"/>
          </a:xfrm>
          <a:prstGeom prst="rect">
            <a:avLst/>
          </a:prstGeom>
          <a:noFill/>
          <a:ln>
            <a:noFill/>
          </a:ln>
        </p:spPr>
      </p:pic>
      <p:pic>
        <p:nvPicPr>
          <p:cNvPr id="613" name="Google Shape;613;p48"/>
          <p:cNvPicPr preferRelativeResize="0"/>
          <p:nvPr/>
        </p:nvPicPr>
        <p:blipFill>
          <a:blip r:embed="rId4">
            <a:alphaModFix/>
          </a:blip>
          <a:stretch>
            <a:fillRect/>
          </a:stretch>
        </p:blipFill>
        <p:spPr>
          <a:xfrm>
            <a:off x="5143500" y="2001925"/>
            <a:ext cx="3414825" cy="2674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9"/>
          <p:cNvSpPr txBox="1"/>
          <p:nvPr>
            <p:ph type="ctrTitle"/>
          </p:nvPr>
        </p:nvSpPr>
        <p:spPr>
          <a:xfrm>
            <a:off x="861250" y="524450"/>
            <a:ext cx="2736300" cy="57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122">
              <a:solidFill>
                <a:schemeClr val="dk2"/>
              </a:solidFill>
            </a:endParaRPr>
          </a:p>
          <a:p>
            <a:pPr indent="-364490" lvl="0" marL="457200" rtl="0" algn="l">
              <a:spcBef>
                <a:spcPts val="0"/>
              </a:spcBef>
              <a:spcAft>
                <a:spcPts val="0"/>
              </a:spcAft>
              <a:buSzPct val="100000"/>
              <a:buChar char="❖"/>
            </a:pPr>
            <a:r>
              <a:rPr lang="en" sz="2377"/>
              <a:t>CycleGAN</a:t>
            </a:r>
            <a:endParaRPr sz="1933"/>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txBox="1"/>
          <p:nvPr>
            <p:ph type="ctrTitle"/>
          </p:nvPr>
        </p:nvSpPr>
        <p:spPr>
          <a:xfrm>
            <a:off x="861250" y="295850"/>
            <a:ext cx="2295300" cy="572400"/>
          </a:xfrm>
          <a:prstGeom prst="rect">
            <a:avLst/>
          </a:prstGeom>
        </p:spPr>
        <p:txBody>
          <a:bodyPr anchorCtr="0" anchor="ctr" bIns="91425" lIns="91425" spcFirstLastPara="1" rIns="91425" wrap="square" tIns="91425">
            <a:normAutofit fontScale="90000"/>
          </a:bodyPr>
          <a:lstStyle/>
          <a:p>
            <a:pPr indent="0" lvl="0" marL="1371600" rtl="0" algn="l">
              <a:spcBef>
                <a:spcPts val="0"/>
              </a:spcBef>
              <a:spcAft>
                <a:spcPts val="0"/>
              </a:spcAft>
              <a:buNone/>
            </a:pPr>
            <a:r>
              <a:t/>
            </a:r>
            <a:endParaRPr sz="2788">
              <a:solidFill>
                <a:schemeClr val="dk2"/>
              </a:solidFill>
            </a:endParaRPr>
          </a:p>
          <a:p>
            <a:pPr indent="-364490" lvl="0" marL="457200" rtl="0" algn="l">
              <a:spcBef>
                <a:spcPts val="0"/>
              </a:spcBef>
              <a:spcAft>
                <a:spcPts val="0"/>
              </a:spcAft>
              <a:buSzPct val="100000"/>
              <a:buChar char="❖"/>
            </a:pPr>
            <a:r>
              <a:rPr lang="en" sz="2377"/>
              <a:t>Introduction</a:t>
            </a:r>
            <a:endParaRPr sz="1933"/>
          </a:p>
        </p:txBody>
      </p:sp>
      <p:sp>
        <p:nvSpPr>
          <p:cNvPr id="306" name="Google Shape;306;p16"/>
          <p:cNvSpPr txBox="1"/>
          <p:nvPr/>
        </p:nvSpPr>
        <p:spPr>
          <a:xfrm>
            <a:off x="861250" y="1234100"/>
            <a:ext cx="7631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Generative A</a:t>
            </a:r>
            <a:r>
              <a:rPr lang="en" sz="1300">
                <a:solidFill>
                  <a:schemeClr val="dk2"/>
                </a:solidFill>
                <a:latin typeface="Nunito"/>
                <a:ea typeface="Nunito"/>
                <a:cs typeface="Nunito"/>
                <a:sym typeface="Nunito"/>
              </a:rPr>
              <a:t>dversarial N</a:t>
            </a:r>
            <a:r>
              <a:rPr lang="en" sz="1300">
                <a:solidFill>
                  <a:schemeClr val="dk2"/>
                </a:solidFill>
                <a:latin typeface="Nunito"/>
                <a:ea typeface="Nunito"/>
                <a:cs typeface="Nunito"/>
                <a:sym typeface="Nunito"/>
              </a:rPr>
              <a:t>etwork (GAN): GAN thuộc nhóm Generative model- nhóm mô hình có khả năng sinh ra dữ liệu mới sau quá trình học. GAN có thể sinh ra một khuôn mặt mới, một con người mới, đoạn văn bản, chữ viết … Như trong hình ảnh dưới đây là các khuôn mặt do GAN sinh ra, dữ liệu sinh ra nhìn như thật, nhưng thực chất không phải thực.</a:t>
            </a:r>
            <a:endParaRPr sz="1300">
              <a:solidFill>
                <a:schemeClr val="dk2"/>
              </a:solidFill>
              <a:latin typeface="Nunito"/>
              <a:ea typeface="Nunito"/>
              <a:cs typeface="Nunito"/>
              <a:sym typeface="Nunito"/>
            </a:endParaRPr>
          </a:p>
        </p:txBody>
      </p:sp>
      <p:pic>
        <p:nvPicPr>
          <p:cNvPr id="307" name="Google Shape;307;p16"/>
          <p:cNvPicPr preferRelativeResize="0"/>
          <p:nvPr/>
        </p:nvPicPr>
        <p:blipFill>
          <a:blip r:embed="rId3">
            <a:alphaModFix/>
          </a:blip>
          <a:stretch>
            <a:fillRect/>
          </a:stretch>
        </p:blipFill>
        <p:spPr>
          <a:xfrm>
            <a:off x="1528500" y="2219300"/>
            <a:ext cx="5406757" cy="239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txBox="1"/>
          <p:nvPr>
            <p:ph type="ctrTitle"/>
          </p:nvPr>
        </p:nvSpPr>
        <p:spPr>
          <a:xfrm>
            <a:off x="861250" y="524450"/>
            <a:ext cx="2295300" cy="572400"/>
          </a:xfrm>
          <a:prstGeom prst="rect">
            <a:avLst/>
          </a:prstGeom>
        </p:spPr>
        <p:txBody>
          <a:bodyPr anchorCtr="0" anchor="ctr" bIns="91425" lIns="91425" spcFirstLastPara="1" rIns="91425" wrap="square" tIns="91425">
            <a:normAutofit fontScale="90000"/>
          </a:bodyPr>
          <a:lstStyle/>
          <a:p>
            <a:pPr indent="0" lvl="0" marL="1371600" rtl="0" algn="l">
              <a:spcBef>
                <a:spcPts val="0"/>
              </a:spcBef>
              <a:spcAft>
                <a:spcPts val="0"/>
              </a:spcAft>
              <a:buNone/>
            </a:pPr>
            <a:r>
              <a:t/>
            </a:r>
            <a:endParaRPr sz="2788">
              <a:solidFill>
                <a:schemeClr val="dk2"/>
              </a:solidFill>
            </a:endParaRPr>
          </a:p>
          <a:p>
            <a:pPr indent="-364490" lvl="0" marL="457200" rtl="0" algn="l">
              <a:spcBef>
                <a:spcPts val="0"/>
              </a:spcBef>
              <a:spcAft>
                <a:spcPts val="0"/>
              </a:spcAft>
              <a:buSzPct val="100000"/>
              <a:buChar char="❖"/>
            </a:pPr>
            <a:r>
              <a:rPr lang="en" sz="2377"/>
              <a:t>Introduction</a:t>
            </a:r>
            <a:endParaRPr sz="1933"/>
          </a:p>
        </p:txBody>
      </p:sp>
      <p:sp>
        <p:nvSpPr>
          <p:cNvPr id="313" name="Google Shape;313;p17"/>
          <p:cNvSpPr txBox="1"/>
          <p:nvPr/>
        </p:nvSpPr>
        <p:spPr>
          <a:xfrm>
            <a:off x="861250" y="1462700"/>
            <a:ext cx="763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1 số ứng dụng của GAN trong thực tế:</a:t>
            </a:r>
            <a:endParaRPr sz="13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txBox="1"/>
          <p:nvPr>
            <p:ph type="ctrTitle"/>
          </p:nvPr>
        </p:nvSpPr>
        <p:spPr>
          <a:xfrm>
            <a:off x="861250" y="524450"/>
            <a:ext cx="2295300" cy="572400"/>
          </a:xfrm>
          <a:prstGeom prst="rect">
            <a:avLst/>
          </a:prstGeom>
        </p:spPr>
        <p:txBody>
          <a:bodyPr anchorCtr="0" anchor="ctr" bIns="91425" lIns="91425" spcFirstLastPara="1" rIns="91425" wrap="square" tIns="91425">
            <a:normAutofit fontScale="90000"/>
          </a:bodyPr>
          <a:lstStyle/>
          <a:p>
            <a:pPr indent="0" lvl="0" marL="1371600" rtl="0" algn="l">
              <a:spcBef>
                <a:spcPts val="0"/>
              </a:spcBef>
              <a:spcAft>
                <a:spcPts val="0"/>
              </a:spcAft>
              <a:buNone/>
            </a:pPr>
            <a:r>
              <a:t/>
            </a:r>
            <a:endParaRPr sz="2788">
              <a:solidFill>
                <a:schemeClr val="dk2"/>
              </a:solidFill>
            </a:endParaRPr>
          </a:p>
          <a:p>
            <a:pPr indent="-364490" lvl="0" marL="457200" rtl="0" algn="l">
              <a:spcBef>
                <a:spcPts val="0"/>
              </a:spcBef>
              <a:spcAft>
                <a:spcPts val="0"/>
              </a:spcAft>
              <a:buSzPct val="100000"/>
              <a:buChar char="❖"/>
            </a:pPr>
            <a:r>
              <a:rPr lang="en" sz="2377"/>
              <a:t>Introduction</a:t>
            </a:r>
            <a:endParaRPr sz="1933"/>
          </a:p>
        </p:txBody>
      </p:sp>
      <p:sp>
        <p:nvSpPr>
          <p:cNvPr id="319" name="Google Shape;319;p18"/>
          <p:cNvSpPr txBox="1"/>
          <p:nvPr/>
        </p:nvSpPr>
        <p:spPr>
          <a:xfrm>
            <a:off x="861250" y="1279875"/>
            <a:ext cx="5023200" cy="3589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GAN đào tạo 2 mạng nơ-ron là Generator và Discriminator cạnh tranh với nhau nhằm tạo ra dữ liệu mới xác thực hơn từ tập dữ liệu cho trước.  </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Generator tạo ra dữ liệu mới bằng cách lấy mẫu dữ liệu đầu vào và sửa đổi mẫu đó nhiều nhất có thể. </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Discriminator cố gắng dự đoán liệu đầu ra của dữ liệu  được tạo có thuộc tập dữ liệu ban đầu hay không.  Hay nói cách khác mạng dự đoán sẽ xác định xem  dữ liệu được tạo là thật hay giả. 2 mạng cứ liên tục update và chỉnh sửa cho đến khi không phân biệt được dữ liệu thật giả nữa. </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Một ví dụ điển hình cho 2 mạng này: </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Generator tượng trưng cho những người làm tiền giả, Discriminator tượng trưng cho cảnh sát. Generator cố gắng tạo ra tiền giả mà Discriminator không phân biệt </a:t>
            </a:r>
            <a:r>
              <a:rPr lang="en" sz="1300">
                <a:solidFill>
                  <a:schemeClr val="dk2"/>
                </a:solidFill>
                <a:latin typeface="Nunito"/>
                <a:ea typeface="Nunito"/>
                <a:cs typeface="Nunito"/>
                <a:sym typeface="Nunito"/>
              </a:rPr>
              <a:t>được</a:t>
            </a:r>
            <a:r>
              <a:rPr lang="en" sz="1300">
                <a:solidFill>
                  <a:schemeClr val="dk2"/>
                </a:solidFill>
                <a:latin typeface="Nunito"/>
                <a:ea typeface="Nunito"/>
                <a:cs typeface="Nunito"/>
                <a:sym typeface="Nunito"/>
              </a:rPr>
              <a:t>, sau đó Discriminator sẽ học các đặc trưng của tiền giả đó và phân biệt 2 loại tiền này. </a:t>
            </a:r>
            <a:endParaRPr sz="1300">
              <a:solidFill>
                <a:schemeClr val="dk2"/>
              </a:solidFill>
              <a:latin typeface="Nunito"/>
              <a:ea typeface="Nunito"/>
              <a:cs typeface="Nunito"/>
              <a:sym typeface="Nunito"/>
            </a:endParaRPr>
          </a:p>
        </p:txBody>
      </p:sp>
      <p:pic>
        <p:nvPicPr>
          <p:cNvPr id="320" name="Google Shape;320;p18"/>
          <p:cNvPicPr preferRelativeResize="0"/>
          <p:nvPr/>
        </p:nvPicPr>
        <p:blipFill>
          <a:blip r:embed="rId3">
            <a:alphaModFix/>
          </a:blip>
          <a:stretch>
            <a:fillRect/>
          </a:stretch>
        </p:blipFill>
        <p:spPr>
          <a:xfrm>
            <a:off x="5884450" y="2004700"/>
            <a:ext cx="3286251" cy="1966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9"/>
          <p:cNvSpPr txBox="1"/>
          <p:nvPr>
            <p:ph type="ctrTitle"/>
          </p:nvPr>
        </p:nvSpPr>
        <p:spPr>
          <a:xfrm>
            <a:off x="861250" y="524450"/>
            <a:ext cx="2295300" cy="572400"/>
          </a:xfrm>
          <a:prstGeom prst="rect">
            <a:avLst/>
          </a:prstGeom>
        </p:spPr>
        <p:txBody>
          <a:bodyPr anchorCtr="0" anchor="ctr" bIns="91425" lIns="91425" spcFirstLastPara="1" rIns="91425" wrap="square" tIns="91425">
            <a:normAutofit fontScale="90000"/>
          </a:bodyPr>
          <a:lstStyle/>
          <a:p>
            <a:pPr indent="0" lvl="0" marL="1371600" rtl="0" algn="l">
              <a:spcBef>
                <a:spcPts val="0"/>
              </a:spcBef>
              <a:spcAft>
                <a:spcPts val="0"/>
              </a:spcAft>
              <a:buNone/>
            </a:pPr>
            <a:r>
              <a:t/>
            </a:r>
            <a:endParaRPr sz="2788">
              <a:solidFill>
                <a:schemeClr val="dk2"/>
              </a:solidFill>
            </a:endParaRPr>
          </a:p>
          <a:p>
            <a:pPr indent="-364490" lvl="0" marL="457200" rtl="0" algn="l">
              <a:spcBef>
                <a:spcPts val="0"/>
              </a:spcBef>
              <a:spcAft>
                <a:spcPts val="0"/>
              </a:spcAft>
              <a:buSzPct val="100000"/>
              <a:buChar char="❖"/>
            </a:pPr>
            <a:r>
              <a:rPr lang="en" sz="2377"/>
              <a:t>Generator</a:t>
            </a:r>
            <a:endParaRPr sz="1933"/>
          </a:p>
        </p:txBody>
      </p:sp>
      <p:sp>
        <p:nvSpPr>
          <p:cNvPr id="326" name="Google Shape;326;p19"/>
          <p:cNvSpPr txBox="1"/>
          <p:nvPr/>
        </p:nvSpPr>
        <p:spPr>
          <a:xfrm>
            <a:off x="861250" y="1376575"/>
            <a:ext cx="7631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Generator là mạng sinh dữ liệu với input là nhiễu (noise: khi ta thay đổi ngẫu nhiên thì Generator sinh ra ở dữ liệu ở dạng khác, noise được tạo ra thường sử dụng normal hoặc uniform distribution) và output là các tensor có kích thước như data mẫu.</a:t>
            </a:r>
            <a:endParaRPr sz="1300">
              <a:solidFill>
                <a:schemeClr val="dk2"/>
              </a:solidFill>
              <a:latin typeface="Nunito"/>
              <a:ea typeface="Nunito"/>
              <a:cs typeface="Nunito"/>
              <a:sym typeface="Nunito"/>
            </a:endParaRPr>
          </a:p>
        </p:txBody>
      </p:sp>
      <p:sp>
        <p:nvSpPr>
          <p:cNvPr id="327" name="Google Shape;327;p19"/>
          <p:cNvSpPr/>
          <p:nvPr/>
        </p:nvSpPr>
        <p:spPr>
          <a:xfrm>
            <a:off x="873850" y="2235888"/>
            <a:ext cx="1362300" cy="67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Random Samples z</a:t>
            </a:r>
            <a:endParaRPr>
              <a:latin typeface="Nunito"/>
              <a:ea typeface="Nunito"/>
              <a:cs typeface="Nunito"/>
              <a:sym typeface="Nunito"/>
            </a:endParaRPr>
          </a:p>
        </p:txBody>
      </p:sp>
      <p:sp>
        <p:nvSpPr>
          <p:cNvPr id="328" name="Google Shape;328;p19"/>
          <p:cNvSpPr/>
          <p:nvPr/>
        </p:nvSpPr>
        <p:spPr>
          <a:xfrm>
            <a:off x="873850" y="3295200"/>
            <a:ext cx="1362300" cy="673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Generator Network G</a:t>
            </a:r>
            <a:endParaRPr>
              <a:latin typeface="Nunito"/>
              <a:ea typeface="Nunito"/>
              <a:cs typeface="Nunito"/>
              <a:sym typeface="Nunito"/>
            </a:endParaRPr>
          </a:p>
        </p:txBody>
      </p:sp>
      <p:sp>
        <p:nvSpPr>
          <p:cNvPr id="329" name="Google Shape;329;p19"/>
          <p:cNvSpPr/>
          <p:nvPr/>
        </p:nvSpPr>
        <p:spPr>
          <a:xfrm>
            <a:off x="873850" y="4354500"/>
            <a:ext cx="1362300" cy="615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Generated Data</a:t>
            </a:r>
            <a:endParaRPr>
              <a:latin typeface="Nunito"/>
              <a:ea typeface="Nunito"/>
              <a:cs typeface="Nunito"/>
              <a:sym typeface="Nunito"/>
            </a:endParaRPr>
          </a:p>
        </p:txBody>
      </p:sp>
      <p:cxnSp>
        <p:nvCxnSpPr>
          <p:cNvPr id="330" name="Google Shape;330;p19"/>
          <p:cNvCxnSpPr>
            <a:stCxn id="328" idx="2"/>
            <a:endCxn id="329" idx="0"/>
          </p:cNvCxnSpPr>
          <p:nvPr/>
        </p:nvCxnSpPr>
        <p:spPr>
          <a:xfrm>
            <a:off x="1555000" y="3968400"/>
            <a:ext cx="0" cy="386100"/>
          </a:xfrm>
          <a:prstGeom prst="straightConnector1">
            <a:avLst/>
          </a:prstGeom>
          <a:noFill/>
          <a:ln cap="flat" cmpd="sng" w="9525">
            <a:solidFill>
              <a:schemeClr val="dk2"/>
            </a:solidFill>
            <a:prstDash val="solid"/>
            <a:round/>
            <a:headEnd len="med" w="med" type="none"/>
            <a:tailEnd len="med" w="med" type="triangle"/>
          </a:ln>
        </p:spPr>
      </p:cxnSp>
      <p:cxnSp>
        <p:nvCxnSpPr>
          <p:cNvPr id="331" name="Google Shape;331;p19"/>
          <p:cNvCxnSpPr>
            <a:stCxn id="327" idx="2"/>
            <a:endCxn id="328" idx="0"/>
          </p:cNvCxnSpPr>
          <p:nvPr/>
        </p:nvCxnSpPr>
        <p:spPr>
          <a:xfrm>
            <a:off x="1555000" y="2909088"/>
            <a:ext cx="0" cy="386100"/>
          </a:xfrm>
          <a:prstGeom prst="straightConnector1">
            <a:avLst/>
          </a:prstGeom>
          <a:noFill/>
          <a:ln cap="flat" cmpd="sng" w="9525">
            <a:solidFill>
              <a:schemeClr val="dk2"/>
            </a:solidFill>
            <a:prstDash val="solid"/>
            <a:round/>
            <a:headEnd len="med" w="med" type="none"/>
            <a:tailEnd len="med" w="med" type="triangle"/>
          </a:ln>
        </p:spPr>
      </p:cxnSp>
      <p:pic>
        <p:nvPicPr>
          <p:cNvPr id="332" name="Google Shape;332;p19"/>
          <p:cNvPicPr preferRelativeResize="0"/>
          <p:nvPr/>
        </p:nvPicPr>
        <p:blipFill>
          <a:blip r:embed="rId3">
            <a:alphaModFix/>
          </a:blip>
          <a:stretch>
            <a:fillRect/>
          </a:stretch>
        </p:blipFill>
        <p:spPr>
          <a:xfrm>
            <a:off x="3675324" y="2235900"/>
            <a:ext cx="4112750" cy="2677025"/>
          </a:xfrm>
          <a:prstGeom prst="rect">
            <a:avLst/>
          </a:prstGeom>
          <a:noFill/>
          <a:ln>
            <a:noFill/>
          </a:ln>
        </p:spPr>
      </p:pic>
      <p:sp>
        <p:nvSpPr>
          <p:cNvPr id="333" name="Google Shape;333;p19"/>
          <p:cNvSpPr txBox="1"/>
          <p:nvPr/>
        </p:nvSpPr>
        <p:spPr>
          <a:xfrm>
            <a:off x="5223100" y="4866600"/>
            <a:ext cx="1570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2"/>
                </a:solidFill>
                <a:latin typeface="Nunito"/>
                <a:ea typeface="Nunito"/>
                <a:cs typeface="Nunito"/>
                <a:sym typeface="Nunito"/>
              </a:rPr>
              <a:t>Cấu trúc của một mạng GAN cơ bản</a:t>
            </a:r>
            <a:endParaRPr sz="6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0"/>
          <p:cNvSpPr txBox="1"/>
          <p:nvPr>
            <p:ph type="ctrTitle"/>
          </p:nvPr>
        </p:nvSpPr>
        <p:spPr>
          <a:xfrm>
            <a:off x="861250" y="524450"/>
            <a:ext cx="2295300" cy="572400"/>
          </a:xfrm>
          <a:prstGeom prst="rect">
            <a:avLst/>
          </a:prstGeom>
        </p:spPr>
        <p:txBody>
          <a:bodyPr anchorCtr="0" anchor="ctr" bIns="91425" lIns="91425" spcFirstLastPara="1" rIns="91425" wrap="square" tIns="91425">
            <a:normAutofit fontScale="90000"/>
          </a:bodyPr>
          <a:lstStyle/>
          <a:p>
            <a:pPr indent="0" lvl="0" marL="1371600" rtl="0" algn="l">
              <a:spcBef>
                <a:spcPts val="0"/>
              </a:spcBef>
              <a:spcAft>
                <a:spcPts val="0"/>
              </a:spcAft>
              <a:buNone/>
            </a:pPr>
            <a:r>
              <a:t/>
            </a:r>
            <a:endParaRPr sz="2788">
              <a:solidFill>
                <a:schemeClr val="dk2"/>
              </a:solidFill>
            </a:endParaRPr>
          </a:p>
          <a:p>
            <a:pPr indent="-364490" lvl="0" marL="457200" rtl="0" algn="l">
              <a:spcBef>
                <a:spcPts val="0"/>
              </a:spcBef>
              <a:spcAft>
                <a:spcPts val="0"/>
              </a:spcAft>
              <a:buSzPct val="100000"/>
              <a:buChar char="❖"/>
            </a:pPr>
            <a:r>
              <a:rPr lang="en" sz="2377"/>
              <a:t>Generator</a:t>
            </a:r>
            <a:endParaRPr sz="1933"/>
          </a:p>
        </p:txBody>
      </p:sp>
      <p:sp>
        <p:nvSpPr>
          <p:cNvPr id="339" name="Google Shape;339;p20"/>
          <p:cNvSpPr txBox="1"/>
          <p:nvPr/>
        </p:nvSpPr>
        <p:spPr>
          <a:xfrm>
            <a:off x="861250" y="1376575"/>
            <a:ext cx="763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Code demo model Generator.</a:t>
            </a:r>
            <a:endParaRPr sz="1300">
              <a:solidFill>
                <a:schemeClr val="dk2"/>
              </a:solidFill>
              <a:latin typeface="Nunito"/>
              <a:ea typeface="Nunito"/>
              <a:cs typeface="Nunito"/>
              <a:sym typeface="Nunito"/>
            </a:endParaRPr>
          </a:p>
        </p:txBody>
      </p:sp>
      <p:sp>
        <p:nvSpPr>
          <p:cNvPr id="340" name="Google Shape;340;p20"/>
          <p:cNvSpPr/>
          <p:nvPr/>
        </p:nvSpPr>
        <p:spPr>
          <a:xfrm>
            <a:off x="873850" y="2235888"/>
            <a:ext cx="1362300" cy="67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Random Samples z</a:t>
            </a:r>
            <a:endParaRPr>
              <a:latin typeface="Nunito"/>
              <a:ea typeface="Nunito"/>
              <a:cs typeface="Nunito"/>
              <a:sym typeface="Nunito"/>
            </a:endParaRPr>
          </a:p>
        </p:txBody>
      </p:sp>
      <p:sp>
        <p:nvSpPr>
          <p:cNvPr id="341" name="Google Shape;341;p20"/>
          <p:cNvSpPr/>
          <p:nvPr/>
        </p:nvSpPr>
        <p:spPr>
          <a:xfrm>
            <a:off x="873850" y="3295200"/>
            <a:ext cx="1362300" cy="673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Generator Network G</a:t>
            </a:r>
            <a:endParaRPr>
              <a:latin typeface="Nunito"/>
              <a:ea typeface="Nunito"/>
              <a:cs typeface="Nunito"/>
              <a:sym typeface="Nunito"/>
            </a:endParaRPr>
          </a:p>
        </p:txBody>
      </p:sp>
      <p:sp>
        <p:nvSpPr>
          <p:cNvPr id="342" name="Google Shape;342;p20"/>
          <p:cNvSpPr/>
          <p:nvPr/>
        </p:nvSpPr>
        <p:spPr>
          <a:xfrm>
            <a:off x="873850" y="4354500"/>
            <a:ext cx="1362300" cy="615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Generated Data</a:t>
            </a:r>
            <a:endParaRPr>
              <a:latin typeface="Nunito"/>
              <a:ea typeface="Nunito"/>
              <a:cs typeface="Nunito"/>
              <a:sym typeface="Nunito"/>
            </a:endParaRPr>
          </a:p>
        </p:txBody>
      </p:sp>
      <p:cxnSp>
        <p:nvCxnSpPr>
          <p:cNvPr id="343" name="Google Shape;343;p20"/>
          <p:cNvCxnSpPr>
            <a:stCxn id="341" idx="2"/>
            <a:endCxn id="342" idx="0"/>
          </p:cNvCxnSpPr>
          <p:nvPr/>
        </p:nvCxnSpPr>
        <p:spPr>
          <a:xfrm>
            <a:off x="1555000" y="3968400"/>
            <a:ext cx="0" cy="386100"/>
          </a:xfrm>
          <a:prstGeom prst="straightConnector1">
            <a:avLst/>
          </a:prstGeom>
          <a:noFill/>
          <a:ln cap="flat" cmpd="sng" w="9525">
            <a:solidFill>
              <a:schemeClr val="dk2"/>
            </a:solidFill>
            <a:prstDash val="solid"/>
            <a:round/>
            <a:headEnd len="med" w="med" type="none"/>
            <a:tailEnd len="med" w="med" type="triangle"/>
          </a:ln>
        </p:spPr>
      </p:cxnSp>
      <p:cxnSp>
        <p:nvCxnSpPr>
          <p:cNvPr id="344" name="Google Shape;344;p20"/>
          <p:cNvCxnSpPr>
            <a:stCxn id="340" idx="2"/>
            <a:endCxn id="341" idx="0"/>
          </p:cNvCxnSpPr>
          <p:nvPr/>
        </p:nvCxnSpPr>
        <p:spPr>
          <a:xfrm>
            <a:off x="1555000" y="2909088"/>
            <a:ext cx="0" cy="386100"/>
          </a:xfrm>
          <a:prstGeom prst="straightConnector1">
            <a:avLst/>
          </a:prstGeom>
          <a:noFill/>
          <a:ln cap="flat" cmpd="sng" w="9525">
            <a:solidFill>
              <a:schemeClr val="dk2"/>
            </a:solidFill>
            <a:prstDash val="solid"/>
            <a:round/>
            <a:headEnd len="med" w="med" type="none"/>
            <a:tailEnd len="med" w="med" type="triangle"/>
          </a:ln>
        </p:spPr>
      </p:cxnSp>
      <p:pic>
        <p:nvPicPr>
          <p:cNvPr id="345" name="Google Shape;345;p20"/>
          <p:cNvPicPr preferRelativeResize="0"/>
          <p:nvPr/>
        </p:nvPicPr>
        <p:blipFill>
          <a:blip r:embed="rId3">
            <a:alphaModFix/>
          </a:blip>
          <a:stretch>
            <a:fillRect/>
          </a:stretch>
        </p:blipFill>
        <p:spPr>
          <a:xfrm>
            <a:off x="4089000" y="1376575"/>
            <a:ext cx="3149500" cy="3593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9" name="Shape 349"/>
        <p:cNvGrpSpPr/>
        <p:nvPr/>
      </p:nvGrpSpPr>
      <p:grpSpPr>
        <a:xfrm>
          <a:off x="0" y="0"/>
          <a:ext cx="0" cy="0"/>
          <a:chOff x="0" y="0"/>
          <a:chExt cx="0" cy="0"/>
        </a:xfrm>
      </p:grpSpPr>
      <p:sp>
        <p:nvSpPr>
          <p:cNvPr id="350" name="Google Shape;350;p21"/>
          <p:cNvSpPr txBox="1"/>
          <p:nvPr>
            <p:ph type="ctrTitle"/>
          </p:nvPr>
        </p:nvSpPr>
        <p:spPr>
          <a:xfrm>
            <a:off x="645250" y="62450"/>
            <a:ext cx="2295300" cy="572400"/>
          </a:xfrm>
          <a:prstGeom prst="rect">
            <a:avLst/>
          </a:prstGeom>
        </p:spPr>
        <p:txBody>
          <a:bodyPr anchorCtr="0" anchor="ctr" bIns="91425" lIns="91425" spcFirstLastPara="1" rIns="91425" wrap="square" tIns="91425">
            <a:normAutofit fontScale="90000"/>
          </a:bodyPr>
          <a:lstStyle/>
          <a:p>
            <a:pPr indent="0" lvl="0" marL="1371600" rtl="0" algn="l">
              <a:spcBef>
                <a:spcPts val="0"/>
              </a:spcBef>
              <a:spcAft>
                <a:spcPts val="0"/>
              </a:spcAft>
              <a:buNone/>
            </a:pPr>
            <a:r>
              <a:t/>
            </a:r>
            <a:endParaRPr sz="2788">
              <a:solidFill>
                <a:schemeClr val="dk2"/>
              </a:solidFill>
            </a:endParaRPr>
          </a:p>
          <a:p>
            <a:pPr indent="-364490" lvl="0" marL="457200" rtl="0" algn="l">
              <a:spcBef>
                <a:spcPts val="0"/>
              </a:spcBef>
              <a:spcAft>
                <a:spcPts val="0"/>
              </a:spcAft>
              <a:buSzPct val="100000"/>
              <a:buChar char="❖"/>
            </a:pPr>
            <a:r>
              <a:rPr lang="en" sz="2377"/>
              <a:t>Generator</a:t>
            </a:r>
            <a:endParaRPr sz="1933"/>
          </a:p>
        </p:txBody>
      </p:sp>
      <p:sp>
        <p:nvSpPr>
          <p:cNvPr id="351" name="Google Shape;351;p21"/>
          <p:cNvSpPr txBox="1"/>
          <p:nvPr/>
        </p:nvSpPr>
        <p:spPr>
          <a:xfrm>
            <a:off x="645250" y="715100"/>
            <a:ext cx="7473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Nunito"/>
                <a:ea typeface="Nunito"/>
                <a:cs typeface="Nunito"/>
                <a:sym typeface="Nunito"/>
              </a:rPr>
              <a:t>Hàm loss của Generator. Ta có thể hiểu như sau: </a:t>
            </a:r>
            <a:endParaRPr sz="1100">
              <a:solidFill>
                <a:schemeClr val="dk2"/>
              </a:solidFill>
              <a:latin typeface="Nunito"/>
              <a:ea typeface="Nunito"/>
              <a:cs typeface="Nunito"/>
              <a:sym typeface="Nunito"/>
            </a:endParaRPr>
          </a:p>
          <a:p>
            <a:pPr indent="-298450" lvl="0" marL="457200" rtl="0" algn="l">
              <a:spcBef>
                <a:spcPts val="0"/>
              </a:spcBef>
              <a:spcAft>
                <a:spcPts val="0"/>
              </a:spcAft>
              <a:buClr>
                <a:schemeClr val="dk2"/>
              </a:buClr>
              <a:buSzPts val="1100"/>
              <a:buFont typeface="Nunito"/>
              <a:buChar char="●"/>
            </a:pPr>
            <a:r>
              <a:rPr lang="en" sz="1100">
                <a:solidFill>
                  <a:schemeClr val="dk2"/>
                </a:solidFill>
                <a:latin typeface="Nunito"/>
                <a:ea typeface="Nunito"/>
                <a:cs typeface="Nunito"/>
                <a:sym typeface="Nunito"/>
              </a:rPr>
              <a:t>Input(z) đi qua network_G(G(z)) tạo ra fake data. Fake data đi qua network_D(đã đóng băng), </a:t>
            </a:r>
            <a:r>
              <a:rPr lang="en" sz="1100">
                <a:solidFill>
                  <a:schemeClr val="dk2"/>
                </a:solidFill>
                <a:latin typeface="Nunito"/>
                <a:ea typeface="Nunito"/>
                <a:cs typeface="Nunito"/>
                <a:sym typeface="Nunito"/>
              </a:rPr>
              <a:t>network_D sẽ cho ra dự đoán(0 or 1). </a:t>
            </a:r>
            <a:endParaRPr sz="1100">
              <a:solidFill>
                <a:schemeClr val="dk2"/>
              </a:solidFill>
              <a:latin typeface="Nunito"/>
              <a:ea typeface="Nunito"/>
              <a:cs typeface="Nunito"/>
              <a:sym typeface="Nunito"/>
            </a:endParaRPr>
          </a:p>
          <a:p>
            <a:pPr indent="-298450" lvl="0" marL="457200" rtl="0" algn="l">
              <a:spcBef>
                <a:spcPts val="0"/>
              </a:spcBef>
              <a:spcAft>
                <a:spcPts val="0"/>
              </a:spcAft>
              <a:buClr>
                <a:schemeClr val="dk2"/>
              </a:buClr>
              <a:buSzPts val="1100"/>
              <a:buFont typeface="Nunito"/>
              <a:buChar char="●"/>
            </a:pPr>
            <a:r>
              <a:rPr lang="en" sz="1100">
                <a:solidFill>
                  <a:schemeClr val="dk2"/>
                </a:solidFill>
                <a:latin typeface="Nunito"/>
                <a:ea typeface="Nunito"/>
                <a:cs typeface="Nunito"/>
                <a:sym typeface="Nunito"/>
              </a:rPr>
              <a:t>Nếu network_D cho ra label =1 -&gt; network G đang làm tốt và ngược lại. Hàm loss bên dưới sẽ điều chỉnh sau cho network_G làm tốt.</a:t>
            </a:r>
            <a:endParaRPr sz="1100">
              <a:solidFill>
                <a:schemeClr val="dk2"/>
              </a:solidFill>
              <a:latin typeface="Nunito"/>
              <a:ea typeface="Nunito"/>
              <a:cs typeface="Nunito"/>
              <a:sym typeface="Nunito"/>
            </a:endParaRPr>
          </a:p>
        </p:txBody>
      </p:sp>
      <p:sp>
        <p:nvSpPr>
          <p:cNvPr id="352" name="Google Shape;352;p21"/>
          <p:cNvSpPr/>
          <p:nvPr/>
        </p:nvSpPr>
        <p:spPr>
          <a:xfrm>
            <a:off x="645250" y="1778688"/>
            <a:ext cx="1362300" cy="67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Random Samples z</a:t>
            </a:r>
            <a:endParaRPr>
              <a:latin typeface="Nunito"/>
              <a:ea typeface="Nunito"/>
              <a:cs typeface="Nunito"/>
              <a:sym typeface="Nunito"/>
            </a:endParaRPr>
          </a:p>
        </p:txBody>
      </p:sp>
      <p:sp>
        <p:nvSpPr>
          <p:cNvPr id="353" name="Google Shape;353;p21"/>
          <p:cNvSpPr/>
          <p:nvPr/>
        </p:nvSpPr>
        <p:spPr>
          <a:xfrm>
            <a:off x="2478050" y="1778700"/>
            <a:ext cx="1362300" cy="673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Generator Network G</a:t>
            </a:r>
            <a:endParaRPr>
              <a:latin typeface="Nunito"/>
              <a:ea typeface="Nunito"/>
              <a:cs typeface="Nunito"/>
              <a:sym typeface="Nunito"/>
            </a:endParaRPr>
          </a:p>
        </p:txBody>
      </p:sp>
      <p:sp>
        <p:nvSpPr>
          <p:cNvPr id="354" name="Google Shape;354;p21"/>
          <p:cNvSpPr/>
          <p:nvPr/>
        </p:nvSpPr>
        <p:spPr>
          <a:xfrm>
            <a:off x="2478075" y="2817900"/>
            <a:ext cx="1362300" cy="630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Fake Data </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y = 0</a:t>
            </a:r>
            <a:endParaRPr>
              <a:latin typeface="Nunito"/>
              <a:ea typeface="Nunito"/>
              <a:cs typeface="Nunito"/>
              <a:sym typeface="Nunito"/>
            </a:endParaRPr>
          </a:p>
        </p:txBody>
      </p:sp>
      <p:sp>
        <p:nvSpPr>
          <p:cNvPr id="355" name="Google Shape;355;p21"/>
          <p:cNvSpPr/>
          <p:nvPr/>
        </p:nvSpPr>
        <p:spPr>
          <a:xfrm>
            <a:off x="2478075" y="3909500"/>
            <a:ext cx="1362300" cy="572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Real Data</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y = 1</a:t>
            </a:r>
            <a:endParaRPr>
              <a:latin typeface="Nunito"/>
              <a:ea typeface="Nunito"/>
              <a:cs typeface="Nunito"/>
              <a:sym typeface="Nunito"/>
            </a:endParaRPr>
          </a:p>
        </p:txBody>
      </p:sp>
      <p:sp>
        <p:nvSpPr>
          <p:cNvPr id="356" name="Google Shape;356;p21"/>
          <p:cNvSpPr/>
          <p:nvPr/>
        </p:nvSpPr>
        <p:spPr>
          <a:xfrm>
            <a:off x="2057950" y="2027550"/>
            <a:ext cx="282900" cy="17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57" name="Google Shape;357;p21"/>
          <p:cNvSpPr/>
          <p:nvPr/>
        </p:nvSpPr>
        <p:spPr>
          <a:xfrm>
            <a:off x="3070425" y="2516100"/>
            <a:ext cx="177600" cy="23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58" name="Google Shape;358;p21"/>
          <p:cNvSpPr/>
          <p:nvPr/>
        </p:nvSpPr>
        <p:spPr>
          <a:xfrm>
            <a:off x="3840375" y="3627600"/>
            <a:ext cx="320400" cy="17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59" name="Google Shape;359;p21"/>
          <p:cNvSpPr/>
          <p:nvPr/>
        </p:nvSpPr>
        <p:spPr>
          <a:xfrm>
            <a:off x="4343400" y="3309750"/>
            <a:ext cx="1532400" cy="81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Discriminator</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(Fixed)</a:t>
            </a:r>
            <a:endParaRPr>
              <a:latin typeface="Nunito"/>
              <a:ea typeface="Nunito"/>
              <a:cs typeface="Nunito"/>
              <a:sym typeface="Nunito"/>
            </a:endParaRPr>
          </a:p>
        </p:txBody>
      </p:sp>
      <p:sp>
        <p:nvSpPr>
          <p:cNvPr id="360" name="Google Shape;360;p21"/>
          <p:cNvSpPr/>
          <p:nvPr/>
        </p:nvSpPr>
        <p:spPr>
          <a:xfrm>
            <a:off x="6058425" y="3627600"/>
            <a:ext cx="320400" cy="17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61" name="Google Shape;361;p21"/>
          <p:cNvSpPr/>
          <p:nvPr/>
        </p:nvSpPr>
        <p:spPr>
          <a:xfrm>
            <a:off x="6637400" y="3596550"/>
            <a:ext cx="250200" cy="23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62" name="Google Shape;362;p21"/>
          <p:cNvSpPr txBox="1"/>
          <p:nvPr/>
        </p:nvSpPr>
        <p:spPr>
          <a:xfrm>
            <a:off x="597325" y="1700300"/>
            <a:ext cx="3488400" cy="1935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
        <p:nvSpPr>
          <p:cNvPr id="363" name="Google Shape;363;p21"/>
          <p:cNvSpPr txBox="1"/>
          <p:nvPr/>
        </p:nvSpPr>
        <p:spPr>
          <a:xfrm>
            <a:off x="2258950" y="2753700"/>
            <a:ext cx="4816200" cy="176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
        <p:nvSpPr>
          <p:cNvPr id="364" name="Google Shape;364;p21"/>
          <p:cNvSpPr txBox="1"/>
          <p:nvPr/>
        </p:nvSpPr>
        <p:spPr>
          <a:xfrm>
            <a:off x="4279488" y="1778700"/>
            <a:ext cx="1660200" cy="3513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L(z) = −log(D(G(z)))</a:t>
            </a:r>
            <a:endParaRPr sz="1300">
              <a:solidFill>
                <a:schemeClr val="dk2"/>
              </a:solidFill>
              <a:latin typeface="Nunito"/>
              <a:ea typeface="Nunito"/>
              <a:cs typeface="Nunito"/>
              <a:sym typeface="Nunito"/>
            </a:endParaRPr>
          </a:p>
        </p:txBody>
      </p:sp>
      <p:pic>
        <p:nvPicPr>
          <p:cNvPr id="365" name="Google Shape;365;p21"/>
          <p:cNvPicPr preferRelativeResize="0"/>
          <p:nvPr/>
        </p:nvPicPr>
        <p:blipFill>
          <a:blip r:embed="rId3">
            <a:alphaModFix/>
          </a:blip>
          <a:stretch>
            <a:fillRect/>
          </a:stretch>
        </p:blipFill>
        <p:spPr>
          <a:xfrm>
            <a:off x="7269399" y="1700300"/>
            <a:ext cx="1532400" cy="10941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